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256" r:id="rId2"/>
    <p:sldId id="267" r:id="rId3"/>
    <p:sldId id="275" r:id="rId4"/>
    <p:sldId id="276" r:id="rId5"/>
    <p:sldId id="278" r:id="rId6"/>
    <p:sldId id="277" r:id="rId7"/>
    <p:sldId id="269" r:id="rId8"/>
    <p:sldId id="271" r:id="rId9"/>
    <p:sldId id="279" r:id="rId10"/>
    <p:sldId id="272" r:id="rId11"/>
    <p:sldId id="273" r:id="rId12"/>
    <p:sldId id="280" r:id="rId13"/>
    <p:sldId id="324" r:id="rId14"/>
    <p:sldId id="325" r:id="rId15"/>
    <p:sldId id="274" r:id="rId16"/>
    <p:sldId id="311" r:id="rId17"/>
    <p:sldId id="270" r:id="rId18"/>
    <p:sldId id="268" r:id="rId19"/>
    <p:sldId id="323" r:id="rId20"/>
    <p:sldId id="312" r:id="rId21"/>
    <p:sldId id="318" r:id="rId22"/>
    <p:sldId id="316" r:id="rId23"/>
    <p:sldId id="301" r:id="rId24"/>
    <p:sldId id="302" r:id="rId25"/>
    <p:sldId id="317" r:id="rId26"/>
    <p:sldId id="315" r:id="rId27"/>
    <p:sldId id="313" r:id="rId28"/>
    <p:sldId id="327" r:id="rId29"/>
    <p:sldId id="314" r:id="rId30"/>
    <p:sldId id="319" r:id="rId31"/>
    <p:sldId id="320" r:id="rId32"/>
    <p:sldId id="321" r:id="rId33"/>
    <p:sldId id="322" r:id="rId34"/>
    <p:sldId id="326" r:id="rId35"/>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9966"/>
    <a:srgbClr val="9933FF"/>
    <a:srgbClr val="6699FF"/>
    <a:srgbClr val="996633"/>
    <a:srgbClr val="0000FF"/>
    <a:srgbClr val="33CCCC"/>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860" autoAdjust="0"/>
    <p:restoredTop sz="90929"/>
  </p:normalViewPr>
  <p:slideViewPr>
    <p:cSldViewPr>
      <p:cViewPr varScale="1">
        <p:scale>
          <a:sx n="93" d="100"/>
          <a:sy n="93" d="100"/>
        </p:scale>
        <p:origin x="-30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E6FEF08-ED28-4B4C-B76A-5566769F9E62}" type="slidenum">
              <a:rPr lang="en-US"/>
              <a:pPr>
                <a:defRPr/>
              </a:pPr>
              <a:t>‹#›</a:t>
            </a:fld>
            <a:endParaRPr lang="en-US"/>
          </a:p>
        </p:txBody>
      </p:sp>
    </p:spTree>
    <p:extLst>
      <p:ext uri="{BB962C8B-B14F-4D97-AF65-F5344CB8AC3E}">
        <p14:creationId xmlns:p14="http://schemas.microsoft.com/office/powerpoint/2010/main" val="13139122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374BD76-B6BE-45E7-B5D2-134949FE8E7D}" type="slidenum">
              <a:rPr lang="en-US"/>
              <a:pPr>
                <a:defRPr/>
              </a:pPr>
              <a:t>‹#›</a:t>
            </a:fld>
            <a:endParaRPr lang="en-US"/>
          </a:p>
        </p:txBody>
      </p:sp>
    </p:spTree>
    <p:extLst>
      <p:ext uri="{BB962C8B-B14F-4D97-AF65-F5344CB8AC3E}">
        <p14:creationId xmlns:p14="http://schemas.microsoft.com/office/powerpoint/2010/main" val="40281988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D9084E2-38DF-4D0D-9DB0-DA37F3F8AF35}" type="slidenum">
              <a:rPr lang="en-US"/>
              <a:pPr>
                <a:defRPr/>
              </a:pPr>
              <a:t>‹#›</a:t>
            </a:fld>
            <a:endParaRPr lang="en-US"/>
          </a:p>
        </p:txBody>
      </p:sp>
    </p:spTree>
    <p:extLst>
      <p:ext uri="{BB962C8B-B14F-4D97-AF65-F5344CB8AC3E}">
        <p14:creationId xmlns:p14="http://schemas.microsoft.com/office/powerpoint/2010/main" val="30646362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25150B-192D-4956-92DB-A153500DE855}" type="slidenum">
              <a:rPr lang="en-US"/>
              <a:pPr>
                <a:defRPr/>
              </a:pPr>
              <a:t>‹#›</a:t>
            </a:fld>
            <a:endParaRPr lang="en-US"/>
          </a:p>
        </p:txBody>
      </p:sp>
    </p:spTree>
    <p:extLst>
      <p:ext uri="{BB962C8B-B14F-4D97-AF65-F5344CB8AC3E}">
        <p14:creationId xmlns:p14="http://schemas.microsoft.com/office/powerpoint/2010/main" val="9323699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9E7E075-9B69-4740-9F3F-3C4936DCB263}" type="slidenum">
              <a:rPr lang="en-US"/>
              <a:pPr>
                <a:defRPr/>
              </a:pPr>
              <a:t>‹#›</a:t>
            </a:fld>
            <a:endParaRPr lang="en-US"/>
          </a:p>
        </p:txBody>
      </p:sp>
    </p:spTree>
    <p:extLst>
      <p:ext uri="{BB962C8B-B14F-4D97-AF65-F5344CB8AC3E}">
        <p14:creationId xmlns:p14="http://schemas.microsoft.com/office/powerpoint/2010/main" val="26079058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6DD4DED-5842-4179-A580-DBE22EF0CDC5}" type="slidenum">
              <a:rPr lang="en-US"/>
              <a:pPr>
                <a:defRPr/>
              </a:pPr>
              <a:t>‹#›</a:t>
            </a:fld>
            <a:endParaRPr lang="en-US"/>
          </a:p>
        </p:txBody>
      </p:sp>
    </p:spTree>
    <p:extLst>
      <p:ext uri="{BB962C8B-B14F-4D97-AF65-F5344CB8AC3E}">
        <p14:creationId xmlns:p14="http://schemas.microsoft.com/office/powerpoint/2010/main" val="31351663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FDB54E8-0014-4C9A-AE59-2490AFE3D26D}" type="slidenum">
              <a:rPr lang="en-US"/>
              <a:pPr>
                <a:defRPr/>
              </a:pPr>
              <a:t>‹#›</a:t>
            </a:fld>
            <a:endParaRPr lang="en-US"/>
          </a:p>
        </p:txBody>
      </p:sp>
    </p:spTree>
    <p:extLst>
      <p:ext uri="{BB962C8B-B14F-4D97-AF65-F5344CB8AC3E}">
        <p14:creationId xmlns:p14="http://schemas.microsoft.com/office/powerpoint/2010/main" val="42355730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D32E3C3-B40C-4BFC-B7AD-7D05D46C9FC5}" type="slidenum">
              <a:rPr lang="en-US"/>
              <a:pPr>
                <a:defRPr/>
              </a:pPr>
              <a:t>‹#›</a:t>
            </a:fld>
            <a:endParaRPr lang="en-US"/>
          </a:p>
        </p:txBody>
      </p:sp>
    </p:spTree>
    <p:extLst>
      <p:ext uri="{BB962C8B-B14F-4D97-AF65-F5344CB8AC3E}">
        <p14:creationId xmlns:p14="http://schemas.microsoft.com/office/powerpoint/2010/main" val="36053081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8F79BAD-A5C5-41AB-B0AB-1461FD6DB92B}" type="slidenum">
              <a:rPr lang="en-US"/>
              <a:pPr>
                <a:defRPr/>
              </a:pPr>
              <a:t>‹#›</a:t>
            </a:fld>
            <a:endParaRPr lang="en-US"/>
          </a:p>
        </p:txBody>
      </p:sp>
    </p:spTree>
    <p:extLst>
      <p:ext uri="{BB962C8B-B14F-4D97-AF65-F5344CB8AC3E}">
        <p14:creationId xmlns:p14="http://schemas.microsoft.com/office/powerpoint/2010/main" val="39348701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A5DAFFF-0DC5-49E1-8DFA-2D37C833057B}" type="slidenum">
              <a:rPr lang="en-US"/>
              <a:pPr>
                <a:defRPr/>
              </a:pPr>
              <a:t>‹#›</a:t>
            </a:fld>
            <a:endParaRPr lang="en-US"/>
          </a:p>
        </p:txBody>
      </p:sp>
    </p:spTree>
    <p:extLst>
      <p:ext uri="{BB962C8B-B14F-4D97-AF65-F5344CB8AC3E}">
        <p14:creationId xmlns:p14="http://schemas.microsoft.com/office/powerpoint/2010/main" val="34016000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3B4A879-24E3-4CB1-93B3-03177883F809}" type="slidenum">
              <a:rPr lang="en-US"/>
              <a:pPr>
                <a:defRPr/>
              </a:pPr>
              <a:t>‹#›</a:t>
            </a:fld>
            <a:endParaRPr lang="en-US"/>
          </a:p>
        </p:txBody>
      </p:sp>
    </p:spTree>
    <p:extLst>
      <p:ext uri="{BB962C8B-B14F-4D97-AF65-F5344CB8AC3E}">
        <p14:creationId xmlns:p14="http://schemas.microsoft.com/office/powerpoint/2010/main" val="42433885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7AB42613-85DD-4873-B000-0617B6834BF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Rectangle 7"/>
          <p:cNvSpPr>
            <a:spLocks noGrp="1" noChangeArrowheads="1"/>
          </p:cNvSpPr>
          <p:nvPr>
            <p:ph type="ctrTitle"/>
          </p:nvPr>
        </p:nvSpPr>
        <p:spPr>
          <a:xfrm>
            <a:off x="1295400" y="2133600"/>
            <a:ext cx="6629400" cy="2209800"/>
          </a:xfrm>
        </p:spPr>
        <p:txBody>
          <a:bodyPr/>
          <a:lstStyle/>
          <a:p>
            <a:pPr>
              <a:defRPr/>
            </a:pPr>
            <a:r>
              <a:rPr lang="en-US" sz="4800" b="1" dirty="0" smtClean="0">
                <a:solidFill>
                  <a:srgbClr val="0000FF"/>
                </a:solidFill>
                <a:effectLst>
                  <a:outerShdw blurRad="38100" dist="38100" dir="2700000" algn="tl">
                    <a:srgbClr val="000000"/>
                  </a:outerShdw>
                </a:effectLst>
                <a:latin typeface="Comic Sans MS" pitchFamily="66" charset="0"/>
              </a:rPr>
              <a:t>Hypothesis</a:t>
            </a:r>
            <a:br>
              <a:rPr lang="en-US" sz="4800" b="1" dirty="0" smtClean="0">
                <a:solidFill>
                  <a:srgbClr val="0000FF"/>
                </a:solidFill>
                <a:effectLst>
                  <a:outerShdw blurRad="38100" dist="38100" dir="2700000" algn="tl">
                    <a:srgbClr val="000000"/>
                  </a:outerShdw>
                </a:effectLst>
                <a:latin typeface="Comic Sans MS" pitchFamily="66" charset="0"/>
              </a:rPr>
            </a:br>
            <a:r>
              <a:rPr lang="en-US" sz="4800" b="1" dirty="0" smtClean="0">
                <a:solidFill>
                  <a:srgbClr val="0000FF"/>
                </a:solidFill>
                <a:effectLst>
                  <a:outerShdw blurRad="38100" dist="38100" dir="2700000" algn="tl">
                    <a:srgbClr val="000000"/>
                  </a:outerShdw>
                </a:effectLst>
                <a:latin typeface="Comic Sans MS" pitchFamily="66" charset="0"/>
              </a:rPr>
              <a:t>Tests:</a:t>
            </a:r>
            <a:br>
              <a:rPr lang="en-US" sz="4800" b="1" dirty="0" smtClean="0">
                <a:solidFill>
                  <a:srgbClr val="0000FF"/>
                </a:solidFill>
                <a:effectLst>
                  <a:outerShdw blurRad="38100" dist="38100" dir="2700000" algn="tl">
                    <a:srgbClr val="000000"/>
                  </a:outerShdw>
                </a:effectLst>
                <a:latin typeface="Comic Sans MS" pitchFamily="66" charset="0"/>
              </a:rPr>
            </a:br>
            <a:r>
              <a:rPr lang="en-US" sz="4800" b="1" dirty="0" smtClean="0">
                <a:solidFill>
                  <a:srgbClr val="0000FF"/>
                </a:solidFill>
                <a:effectLst>
                  <a:outerShdw blurRad="38100" dist="38100" dir="2700000" algn="tl">
                    <a:srgbClr val="000000"/>
                  </a:outerShdw>
                </a:effectLst>
                <a:latin typeface="Comic Sans MS" pitchFamily="66" charset="0"/>
              </a:rPr>
              <a:t>Overview</a:t>
            </a:r>
          </a:p>
        </p:txBody>
      </p:sp>
      <p:sp>
        <p:nvSpPr>
          <p:cNvPr id="2051" name="Text Box 9"/>
          <p:cNvSpPr txBox="1">
            <a:spLocks noChangeArrowheads="1"/>
          </p:cNvSpPr>
          <p:nvPr/>
        </p:nvSpPr>
        <p:spPr bwMode="auto">
          <a:xfrm>
            <a:off x="457200" y="5943600"/>
            <a:ext cx="7924800" cy="581025"/>
          </a:xfrm>
          <a:prstGeom prst="rect">
            <a:avLst/>
          </a:prstGeom>
          <a:solidFill>
            <a:srgbClr val="FFFF99">
              <a:alpha val="0"/>
            </a:srgbClr>
          </a:solidFill>
          <a:ln>
            <a:noFill/>
          </a:ln>
          <a:extLs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b="1" i="1">
                <a:solidFill>
                  <a:srgbClr val="CC6600"/>
                </a:solidFill>
              </a:rPr>
              <a:t>Copyright (c) 2016 by The McGraw-Hill Companies.  This material is intended solely for educational use by licensed users of </a:t>
            </a:r>
            <a:r>
              <a:rPr lang="en-US" sz="1600" b="1" i="1">
                <a:solidFill>
                  <a:srgbClr val="0000FF"/>
                </a:solidFill>
              </a:rPr>
              <a:t>Learning</a:t>
            </a:r>
            <a:r>
              <a:rPr lang="en-US" sz="1600" b="1" i="1">
                <a:solidFill>
                  <a:srgbClr val="FF3300"/>
                </a:solidFill>
              </a:rPr>
              <a:t>Stats</a:t>
            </a:r>
            <a:r>
              <a:rPr lang="en-US" sz="1600" b="1" i="1">
                <a:solidFill>
                  <a:srgbClr val="CC6600"/>
                </a:solidFill>
              </a:rPr>
              <a:t>. It may not be copied or resold for profit.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Examples</a:t>
            </a:r>
          </a:p>
        </p:txBody>
      </p:sp>
      <p:sp>
        <p:nvSpPr>
          <p:cNvPr id="11267" name="Text Box 4"/>
          <p:cNvSpPr txBox="1">
            <a:spLocks noChangeArrowheads="1"/>
          </p:cNvSpPr>
          <p:nvPr/>
        </p:nvSpPr>
        <p:spPr bwMode="auto">
          <a:xfrm>
            <a:off x="1447800" y="1447800"/>
            <a:ext cx="541020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a:solidFill>
                  <a:schemeClr val="accent1"/>
                </a:solidFill>
                <a:latin typeface="Arial" charset="0"/>
              </a:rPr>
              <a:t>Example 1: Cancer Screening</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0</a:t>
            </a:r>
            <a:r>
              <a:rPr lang="en-US" sz="2000" b="1">
                <a:solidFill>
                  <a:srgbClr val="0000FF"/>
                </a:solidFill>
                <a:latin typeface="Arial" charset="0"/>
              </a:rPr>
              <a:t>: No cancer exists</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1</a:t>
            </a:r>
            <a:r>
              <a:rPr lang="en-US" sz="2000" b="1">
                <a:solidFill>
                  <a:srgbClr val="0000FF"/>
                </a:solidFill>
                <a:latin typeface="Arial" charset="0"/>
              </a:rPr>
              <a:t>: Cancer exists</a:t>
            </a:r>
          </a:p>
          <a:p>
            <a:pPr>
              <a:spcBef>
                <a:spcPct val="50000"/>
              </a:spcBef>
            </a:pPr>
            <a:r>
              <a:rPr lang="en-US" sz="2000" b="1">
                <a:solidFill>
                  <a:schemeClr val="accent1"/>
                </a:solidFill>
                <a:latin typeface="Arial" charset="0"/>
              </a:rPr>
              <a:t>Type I error (false positive) unnecessarily alarms the patient. Type II error (false negative) fails to warn the patient.</a:t>
            </a:r>
          </a:p>
        </p:txBody>
      </p:sp>
      <p:sp>
        <p:nvSpPr>
          <p:cNvPr id="11268" name="Text Box 5"/>
          <p:cNvSpPr txBox="1">
            <a:spLocks noChangeArrowheads="1"/>
          </p:cNvSpPr>
          <p:nvPr/>
        </p:nvSpPr>
        <p:spPr bwMode="auto">
          <a:xfrm>
            <a:off x="1371600" y="4114800"/>
            <a:ext cx="548640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a:solidFill>
                  <a:schemeClr val="accent1"/>
                </a:solidFill>
                <a:latin typeface="Arial" charset="0"/>
              </a:rPr>
              <a:t>Example 2: Quality Control</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0</a:t>
            </a:r>
            <a:r>
              <a:rPr lang="en-US" sz="2000" b="1">
                <a:solidFill>
                  <a:srgbClr val="0000FF"/>
                </a:solidFill>
                <a:latin typeface="Arial" charset="0"/>
              </a:rPr>
              <a:t>: Defect rate is normal</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1</a:t>
            </a:r>
            <a:r>
              <a:rPr lang="en-US" sz="2000" b="1">
                <a:solidFill>
                  <a:srgbClr val="0000FF"/>
                </a:solidFill>
                <a:latin typeface="Arial" charset="0"/>
              </a:rPr>
              <a:t>: Defect rate has risen</a:t>
            </a:r>
          </a:p>
          <a:p>
            <a:pPr>
              <a:spcBef>
                <a:spcPct val="50000"/>
              </a:spcBef>
            </a:pPr>
            <a:r>
              <a:rPr lang="en-US" sz="2000" b="1">
                <a:solidFill>
                  <a:schemeClr val="accent1"/>
                </a:solidFill>
                <a:latin typeface="Arial" charset="0"/>
              </a:rPr>
              <a:t>Type I error is to shut down production unnecessarily. Type II error is to fail to stop production to make adjustments.</a:t>
            </a:r>
          </a:p>
        </p:txBody>
      </p:sp>
      <p:sp>
        <p:nvSpPr>
          <p:cNvPr id="11269" name="Text Box 8"/>
          <p:cNvSpPr txBox="1">
            <a:spLocks noChangeArrowheads="1"/>
          </p:cNvSpPr>
          <p:nvPr/>
        </p:nvSpPr>
        <p:spPr bwMode="auto">
          <a:xfrm>
            <a:off x="6705600" y="3657600"/>
            <a:ext cx="2133600" cy="650875"/>
          </a:xfrm>
          <a:prstGeom prst="rect">
            <a:avLst/>
          </a:prstGeom>
          <a:solidFill>
            <a:srgbClr val="FFFF99"/>
          </a:solidFill>
          <a:ln w="9525">
            <a:solidFill>
              <a:srgbClr val="8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solidFill>
                  <a:srgbClr val="A50021"/>
                </a:solidFill>
              </a:rPr>
              <a:t>Question</a:t>
            </a:r>
            <a:r>
              <a:rPr lang="en-US" sz="1800"/>
              <a:t> Which risk is most to be feared?</a:t>
            </a:r>
          </a:p>
        </p:txBody>
      </p:sp>
      <p:sp>
        <p:nvSpPr>
          <p:cNvPr id="11270" name="AutoShape 9"/>
          <p:cNvSpPr>
            <a:spLocks noChangeArrowheads="1"/>
          </p:cNvSpPr>
          <p:nvPr/>
        </p:nvSpPr>
        <p:spPr bwMode="auto">
          <a:xfrm>
            <a:off x="6248400" y="533400"/>
            <a:ext cx="2438400" cy="2438400"/>
          </a:xfrm>
          <a:prstGeom prst="cloudCallout">
            <a:avLst>
              <a:gd name="adj1" fmla="val 17190"/>
              <a:gd name="adj2" fmla="val 77019"/>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sz="1800" b="1" i="1">
                <a:solidFill>
                  <a:srgbClr val="9933FF"/>
                </a:solidFill>
              </a:rPr>
              <a:t>Answer</a:t>
            </a:r>
          </a:p>
          <a:p>
            <a:pPr algn="ctr"/>
            <a:r>
              <a:rPr lang="en-US" sz="1800"/>
              <a:t>It depends on your tolerance for </a:t>
            </a:r>
            <a:r>
              <a:rPr lang="en-US" sz="1800">
                <a:latin typeface="Symbol" pitchFamily="18" charset="2"/>
              </a:rPr>
              <a:t>a</a:t>
            </a:r>
            <a:r>
              <a:rPr lang="en-US" sz="1800"/>
              <a:t> and </a:t>
            </a:r>
            <a:r>
              <a:rPr lang="en-US" sz="1800">
                <a:latin typeface="Symbol" pitchFamily="18" charset="2"/>
              </a:rPr>
              <a:t>b</a:t>
            </a:r>
            <a:r>
              <a:rPr lang="en-US" sz="1800"/>
              <a:t> risk.</a:t>
            </a:r>
          </a:p>
        </p:txBody>
      </p:sp>
      <p:pic>
        <p:nvPicPr>
          <p:cNvPr id="11271" name="Picture 14" descr="Health &amp; Medical 4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1752600"/>
            <a:ext cx="1290638" cy="156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15" descr="Business Spots 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1800" y="4876800"/>
            <a:ext cx="2043113"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ctrTitle"/>
          </p:nvPr>
        </p:nvSpPr>
        <p:spPr>
          <a:xfrm>
            <a:off x="609600" y="457200"/>
            <a:ext cx="7772400" cy="914400"/>
          </a:xfrm>
        </p:spPr>
        <p:txBody>
          <a:bodyPr/>
          <a:lstStyle/>
          <a:p>
            <a:r>
              <a:rPr lang="en-US" sz="4000" b="1" smtClean="0">
                <a:solidFill>
                  <a:srgbClr val="0000FF"/>
                </a:solidFill>
                <a:latin typeface="Comic Sans MS" pitchFamily="66" charset="0"/>
              </a:rPr>
              <a:t>More Examples</a:t>
            </a:r>
          </a:p>
        </p:txBody>
      </p:sp>
      <p:sp>
        <p:nvSpPr>
          <p:cNvPr id="12291" name="Text Box 3"/>
          <p:cNvSpPr txBox="1">
            <a:spLocks noChangeArrowheads="1"/>
          </p:cNvSpPr>
          <p:nvPr/>
        </p:nvSpPr>
        <p:spPr bwMode="auto">
          <a:xfrm>
            <a:off x="762000" y="1447800"/>
            <a:ext cx="6705600" cy="207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a:solidFill>
                  <a:schemeClr val="accent1"/>
                </a:solidFill>
                <a:latin typeface="Arial" charset="0"/>
              </a:rPr>
              <a:t>Example 3: Athlete Drug Testing</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0</a:t>
            </a:r>
            <a:r>
              <a:rPr lang="en-US" sz="2000" b="1">
                <a:solidFill>
                  <a:srgbClr val="0000FF"/>
                </a:solidFill>
                <a:latin typeface="Arial" charset="0"/>
              </a:rPr>
              <a:t>: No drug usage by athlete</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1</a:t>
            </a:r>
            <a:r>
              <a:rPr lang="en-US" sz="2000" b="1">
                <a:solidFill>
                  <a:srgbClr val="0000FF"/>
                </a:solidFill>
                <a:latin typeface="Arial" charset="0"/>
              </a:rPr>
              <a:t>: Drug usage by athlete</a:t>
            </a:r>
          </a:p>
          <a:p>
            <a:pPr>
              <a:spcBef>
                <a:spcPct val="50000"/>
              </a:spcBef>
            </a:pPr>
            <a:r>
              <a:rPr lang="en-US" sz="2000" b="1">
                <a:solidFill>
                  <a:schemeClr val="accent1"/>
                </a:solidFill>
                <a:latin typeface="Arial" charset="0"/>
              </a:rPr>
              <a:t>Type I error unfairly disqualifies a drug-free athlete. Type II error lets a drug user get away with it.</a:t>
            </a:r>
          </a:p>
        </p:txBody>
      </p:sp>
      <p:sp>
        <p:nvSpPr>
          <p:cNvPr id="12292" name="Text Box 4"/>
          <p:cNvSpPr txBox="1">
            <a:spLocks noChangeArrowheads="1"/>
          </p:cNvSpPr>
          <p:nvPr/>
        </p:nvSpPr>
        <p:spPr bwMode="auto">
          <a:xfrm>
            <a:off x="762000" y="3886200"/>
            <a:ext cx="6705600" cy="207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a:solidFill>
                  <a:schemeClr val="accent1"/>
                </a:solidFill>
                <a:latin typeface="Arial" charset="0"/>
              </a:rPr>
              <a:t>Example 4: Airport Security</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0</a:t>
            </a:r>
            <a:r>
              <a:rPr lang="en-US" sz="2000" b="1">
                <a:solidFill>
                  <a:srgbClr val="0000FF"/>
                </a:solidFill>
                <a:latin typeface="Arial" charset="0"/>
              </a:rPr>
              <a:t>: Suitcase has no bomb</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1</a:t>
            </a:r>
            <a:r>
              <a:rPr lang="en-US" sz="2000" b="1">
                <a:solidFill>
                  <a:srgbClr val="0000FF"/>
                </a:solidFill>
                <a:latin typeface="Arial" charset="0"/>
              </a:rPr>
              <a:t>: Suitcase has a bomb</a:t>
            </a:r>
          </a:p>
          <a:p>
            <a:pPr>
              <a:spcBef>
                <a:spcPct val="50000"/>
              </a:spcBef>
            </a:pPr>
            <a:r>
              <a:rPr lang="en-US" sz="2000" b="1">
                <a:solidFill>
                  <a:schemeClr val="accent1"/>
                </a:solidFill>
                <a:latin typeface="Arial" charset="0"/>
              </a:rPr>
              <a:t>Type I error is to delay a flight unnecessarily. Type II error is to endanger the entire flight.</a:t>
            </a:r>
          </a:p>
        </p:txBody>
      </p:sp>
      <p:sp>
        <p:nvSpPr>
          <p:cNvPr id="12293" name="Text Box 7"/>
          <p:cNvSpPr txBox="1">
            <a:spLocks noChangeArrowheads="1"/>
          </p:cNvSpPr>
          <p:nvPr/>
        </p:nvSpPr>
        <p:spPr bwMode="auto">
          <a:xfrm>
            <a:off x="6553200" y="4191000"/>
            <a:ext cx="2209800" cy="925513"/>
          </a:xfrm>
          <a:prstGeom prst="rect">
            <a:avLst/>
          </a:prstGeom>
          <a:solidFill>
            <a:srgbClr val="FFFF99"/>
          </a:solidFill>
          <a:ln w="9525">
            <a:solidFill>
              <a:srgbClr val="8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solidFill>
                  <a:srgbClr val="A50021"/>
                </a:solidFill>
              </a:rPr>
              <a:t>Question</a:t>
            </a:r>
            <a:r>
              <a:rPr lang="en-US" sz="1800"/>
              <a:t> Why can’t we simply avoid both types of error?</a:t>
            </a:r>
          </a:p>
        </p:txBody>
      </p:sp>
      <p:sp>
        <p:nvSpPr>
          <p:cNvPr id="12294" name="AutoShape 8"/>
          <p:cNvSpPr>
            <a:spLocks noChangeArrowheads="1"/>
          </p:cNvSpPr>
          <p:nvPr/>
        </p:nvSpPr>
        <p:spPr bwMode="auto">
          <a:xfrm>
            <a:off x="6172200" y="1143000"/>
            <a:ext cx="2743200" cy="1828800"/>
          </a:xfrm>
          <a:prstGeom prst="cloudCallout">
            <a:avLst>
              <a:gd name="adj1" fmla="val 11806"/>
              <a:gd name="adj2" fmla="val 105815"/>
            </a:avLst>
          </a:prstGeom>
          <a:solidFill>
            <a:srgbClr val="CC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sz="1800" b="1" i="1">
                <a:solidFill>
                  <a:srgbClr val="9933FF"/>
                </a:solidFill>
              </a:rPr>
              <a:t>Answer</a:t>
            </a:r>
          </a:p>
          <a:p>
            <a:pPr algn="ctr"/>
            <a:r>
              <a:rPr lang="en-US" sz="1800"/>
              <a:t>Because information is always imperfect.</a:t>
            </a:r>
          </a:p>
        </p:txBody>
      </p:sp>
      <p:pic>
        <p:nvPicPr>
          <p:cNvPr id="12295" name="Picture 9" descr="Transportation 92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5715000"/>
            <a:ext cx="25146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10" descr="Woodcut Baseball 3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1066800"/>
            <a:ext cx="1295400"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26"/>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Still More Examples</a:t>
            </a:r>
          </a:p>
        </p:txBody>
      </p:sp>
      <p:sp>
        <p:nvSpPr>
          <p:cNvPr id="13315" name="Text Box 1027"/>
          <p:cNvSpPr txBox="1">
            <a:spLocks noChangeArrowheads="1"/>
          </p:cNvSpPr>
          <p:nvPr/>
        </p:nvSpPr>
        <p:spPr bwMode="auto">
          <a:xfrm>
            <a:off x="1066800" y="1447800"/>
            <a:ext cx="6705600" cy="207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a:solidFill>
                  <a:schemeClr val="accent1"/>
                </a:solidFill>
                <a:latin typeface="Arial" charset="0"/>
              </a:rPr>
              <a:t>Example 5: Criminal Trial</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0</a:t>
            </a:r>
            <a:r>
              <a:rPr lang="en-US" sz="2000" b="1">
                <a:solidFill>
                  <a:srgbClr val="0000FF"/>
                </a:solidFill>
                <a:latin typeface="Arial" charset="0"/>
              </a:rPr>
              <a:t>: Defendant is innocent</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1</a:t>
            </a:r>
            <a:r>
              <a:rPr lang="en-US" sz="2000" b="1">
                <a:solidFill>
                  <a:srgbClr val="0000FF"/>
                </a:solidFill>
                <a:latin typeface="Arial" charset="0"/>
              </a:rPr>
              <a:t>: Defendant is guilty</a:t>
            </a:r>
          </a:p>
          <a:p>
            <a:pPr>
              <a:spcBef>
                <a:spcPct val="50000"/>
              </a:spcBef>
            </a:pPr>
            <a:r>
              <a:rPr lang="en-US" sz="2000" b="1">
                <a:solidFill>
                  <a:schemeClr val="accent1"/>
                </a:solidFill>
                <a:latin typeface="Arial" charset="0"/>
              </a:rPr>
              <a:t>Type I error wrongly convicts the innocent. Type II error lets a criminal back on the street.</a:t>
            </a:r>
          </a:p>
        </p:txBody>
      </p:sp>
      <p:sp>
        <p:nvSpPr>
          <p:cNvPr id="13316" name="Text Box 1028"/>
          <p:cNvSpPr txBox="1">
            <a:spLocks noChangeArrowheads="1"/>
          </p:cNvSpPr>
          <p:nvPr/>
        </p:nvSpPr>
        <p:spPr bwMode="auto">
          <a:xfrm>
            <a:off x="990600" y="3810000"/>
            <a:ext cx="6705600" cy="207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a:solidFill>
                  <a:schemeClr val="accent1"/>
                </a:solidFill>
                <a:latin typeface="Arial" charset="0"/>
              </a:rPr>
              <a:t>Example 6: Biometric ATM Identification System</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0</a:t>
            </a:r>
            <a:r>
              <a:rPr lang="en-US" sz="2000" b="1">
                <a:solidFill>
                  <a:srgbClr val="0000FF"/>
                </a:solidFill>
                <a:latin typeface="Arial" charset="0"/>
              </a:rPr>
              <a:t>: You are yourself</a:t>
            </a:r>
          </a:p>
          <a:p>
            <a:pPr>
              <a:spcBef>
                <a:spcPct val="50000"/>
              </a:spcBef>
            </a:pPr>
            <a:r>
              <a:rPr lang="en-US" sz="2000" b="1">
                <a:solidFill>
                  <a:srgbClr val="0000FF"/>
                </a:solidFill>
                <a:latin typeface="Arial" charset="0"/>
              </a:rPr>
              <a:t>	</a:t>
            </a:r>
            <a:r>
              <a:rPr lang="en-US" sz="2000" b="1" i="1">
                <a:solidFill>
                  <a:srgbClr val="0000FF"/>
                </a:solidFill>
                <a:latin typeface="Arial" charset="0"/>
              </a:rPr>
              <a:t>H</a:t>
            </a:r>
            <a:r>
              <a:rPr lang="en-US" sz="2000" b="1" baseline="-25000">
                <a:solidFill>
                  <a:srgbClr val="0000FF"/>
                </a:solidFill>
                <a:latin typeface="Arial" charset="0"/>
              </a:rPr>
              <a:t>1</a:t>
            </a:r>
            <a:r>
              <a:rPr lang="en-US" sz="2000" b="1">
                <a:solidFill>
                  <a:srgbClr val="0000FF"/>
                </a:solidFill>
                <a:latin typeface="Arial" charset="0"/>
              </a:rPr>
              <a:t>: Someone is pretending to be you</a:t>
            </a:r>
          </a:p>
          <a:p>
            <a:pPr>
              <a:spcBef>
                <a:spcPct val="50000"/>
              </a:spcBef>
            </a:pPr>
            <a:r>
              <a:rPr lang="en-US" sz="2000" b="1">
                <a:solidFill>
                  <a:schemeClr val="accent1"/>
                </a:solidFill>
                <a:latin typeface="Arial" charset="0"/>
              </a:rPr>
              <a:t>Type I error is to deny you access to your money. Type II error is to let someone else get your money.</a:t>
            </a:r>
          </a:p>
        </p:txBody>
      </p:sp>
      <p:sp>
        <p:nvSpPr>
          <p:cNvPr id="13317" name="Text Box 1029"/>
          <p:cNvSpPr txBox="1">
            <a:spLocks noChangeArrowheads="1"/>
          </p:cNvSpPr>
          <p:nvPr/>
        </p:nvSpPr>
        <p:spPr bwMode="auto">
          <a:xfrm>
            <a:off x="6019800" y="1371600"/>
            <a:ext cx="2667000" cy="1200150"/>
          </a:xfrm>
          <a:prstGeom prst="rect">
            <a:avLst/>
          </a:prstGeom>
          <a:solidFill>
            <a:srgbClr val="FFFF99"/>
          </a:solidFill>
          <a:ln w="9525">
            <a:solidFill>
              <a:srgbClr val="8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solidFill>
                  <a:srgbClr val="A50021"/>
                </a:solidFill>
              </a:rPr>
              <a:t>Question</a:t>
            </a:r>
            <a:r>
              <a:rPr lang="en-US" sz="1800"/>
              <a:t>  In each scenario, how would you assess the </a:t>
            </a:r>
            <a:r>
              <a:rPr lang="en-US" sz="1800" b="1" i="1">
                <a:solidFill>
                  <a:schemeClr val="accent2"/>
                </a:solidFill>
              </a:rPr>
              <a:t>cost</a:t>
            </a:r>
            <a:r>
              <a:rPr lang="en-US" sz="1800"/>
              <a:t> of Type I error?  Type II error?</a:t>
            </a:r>
          </a:p>
        </p:txBody>
      </p:sp>
      <p:pic>
        <p:nvPicPr>
          <p:cNvPr id="13318" name="Picture 1030" descr="Wall Street 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4267200"/>
            <a:ext cx="156210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1031" descr="Government Officials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1752600"/>
            <a:ext cx="9906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026"/>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Medical Tests</a:t>
            </a:r>
          </a:p>
        </p:txBody>
      </p:sp>
      <p:sp>
        <p:nvSpPr>
          <p:cNvPr id="14339" name="Text Box 1029"/>
          <p:cNvSpPr txBox="1">
            <a:spLocks noChangeArrowheads="1"/>
          </p:cNvSpPr>
          <p:nvPr/>
        </p:nvSpPr>
        <p:spPr bwMode="auto">
          <a:xfrm>
            <a:off x="990600" y="1676400"/>
            <a:ext cx="7467600" cy="331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a:solidFill>
                  <a:srgbClr val="0000FF"/>
                </a:solidFill>
                <a:latin typeface="Arial" charset="0"/>
              </a:rPr>
              <a:t>Sensitivity</a:t>
            </a:r>
            <a:r>
              <a:rPr lang="en-US"/>
              <a:t>  </a:t>
            </a:r>
            <a:r>
              <a:rPr lang="en-US" sz="2000" b="1">
                <a:solidFill>
                  <a:schemeClr val="bg2"/>
                </a:solidFill>
                <a:latin typeface="Arial" charset="0"/>
              </a:rPr>
              <a:t>The fraction of those with the disease correctly identified as positive by the test</a:t>
            </a:r>
          </a:p>
          <a:p>
            <a:pPr>
              <a:spcBef>
                <a:spcPct val="50000"/>
              </a:spcBef>
            </a:pPr>
            <a:r>
              <a:rPr lang="en-US" b="1">
                <a:solidFill>
                  <a:srgbClr val="0000FF"/>
                </a:solidFill>
                <a:latin typeface="Arial" charset="0"/>
              </a:rPr>
              <a:t>Specificity</a:t>
            </a:r>
            <a:r>
              <a:rPr lang="en-US"/>
              <a:t>  </a:t>
            </a:r>
            <a:r>
              <a:rPr lang="en-US" sz="2000" b="1">
                <a:solidFill>
                  <a:schemeClr val="bg2"/>
                </a:solidFill>
                <a:latin typeface="Arial" charset="0"/>
              </a:rPr>
              <a:t>The fraction of those without the disease correctly identified as negative by the test</a:t>
            </a:r>
          </a:p>
          <a:p>
            <a:pPr>
              <a:spcBef>
                <a:spcPct val="50000"/>
              </a:spcBef>
            </a:pPr>
            <a:r>
              <a:rPr lang="en-US" b="1">
                <a:solidFill>
                  <a:srgbClr val="0000FF"/>
                </a:solidFill>
                <a:latin typeface="Arial" charset="0"/>
              </a:rPr>
              <a:t>Positive predictive value</a:t>
            </a:r>
            <a:r>
              <a:rPr lang="en-US"/>
              <a:t>  </a:t>
            </a:r>
            <a:r>
              <a:rPr lang="en-US" sz="2000" b="1">
                <a:solidFill>
                  <a:schemeClr val="bg2"/>
                </a:solidFill>
                <a:latin typeface="Arial" charset="0"/>
              </a:rPr>
              <a:t>The fraction of people with positive tests who actually have the condition</a:t>
            </a:r>
          </a:p>
          <a:p>
            <a:pPr>
              <a:spcBef>
                <a:spcPct val="50000"/>
              </a:spcBef>
            </a:pPr>
            <a:r>
              <a:rPr lang="en-US" b="1">
                <a:solidFill>
                  <a:srgbClr val="0000FF"/>
                </a:solidFill>
                <a:latin typeface="Arial" charset="0"/>
              </a:rPr>
              <a:t>Negative predictive value</a:t>
            </a:r>
            <a:r>
              <a:rPr lang="en-US"/>
              <a:t>  </a:t>
            </a:r>
            <a:r>
              <a:rPr lang="en-US" sz="2000" b="1">
                <a:solidFill>
                  <a:schemeClr val="bg2"/>
                </a:solidFill>
                <a:latin typeface="Arial" charset="0"/>
              </a:rPr>
              <a:t>The fraction of people with negative tests who don’t have the condition</a:t>
            </a:r>
          </a:p>
        </p:txBody>
      </p:sp>
      <p:pic>
        <p:nvPicPr>
          <p:cNvPr id="14340" name="Picture 1030" descr="Medical 1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5200" y="5029200"/>
            <a:ext cx="1589088"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Medical Tests</a:t>
            </a:r>
          </a:p>
        </p:txBody>
      </p:sp>
      <p:sp>
        <p:nvSpPr>
          <p:cNvPr id="15363" name="Text Box 3"/>
          <p:cNvSpPr txBox="1">
            <a:spLocks noChangeArrowheads="1"/>
          </p:cNvSpPr>
          <p:nvPr/>
        </p:nvSpPr>
        <p:spPr bwMode="auto">
          <a:xfrm>
            <a:off x="685800" y="1905000"/>
            <a:ext cx="7696200" cy="298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b="1">
                <a:solidFill>
                  <a:srgbClr val="0000FF"/>
                </a:solidFill>
                <a:latin typeface="Arial" charset="0"/>
              </a:rPr>
              <a:t>Likelihood Ratio = Sensitivity/(1-Specificity)</a:t>
            </a:r>
          </a:p>
          <a:p>
            <a:pPr>
              <a:spcBef>
                <a:spcPct val="50000"/>
              </a:spcBef>
            </a:pPr>
            <a:endParaRPr lang="en-US" sz="2000" b="1">
              <a:solidFill>
                <a:schemeClr val="bg2"/>
              </a:solidFill>
              <a:latin typeface="Arial" charset="0"/>
            </a:endParaRPr>
          </a:p>
          <a:p>
            <a:pPr algn="ctr">
              <a:spcBef>
                <a:spcPct val="50000"/>
              </a:spcBef>
            </a:pPr>
            <a:r>
              <a:rPr lang="en-US" b="1" i="1">
                <a:solidFill>
                  <a:srgbClr val="A50021"/>
                </a:solidFill>
                <a:latin typeface="Arial" charset="0"/>
              </a:rPr>
              <a:t>Interpretation</a:t>
            </a:r>
          </a:p>
          <a:p>
            <a:pPr>
              <a:spcBef>
                <a:spcPct val="50000"/>
              </a:spcBef>
            </a:pPr>
            <a:r>
              <a:rPr lang="en-US" sz="2000" b="1">
                <a:solidFill>
                  <a:schemeClr val="bg2"/>
                </a:solidFill>
                <a:latin typeface="Arial" charset="0"/>
              </a:rPr>
              <a:t>If you have a positive test, how many times more likely are you to have the disease than someone with a negative test?</a:t>
            </a:r>
          </a:p>
          <a:p>
            <a:pPr>
              <a:spcBef>
                <a:spcPct val="50000"/>
              </a:spcBef>
            </a:pPr>
            <a:r>
              <a:rPr lang="en-US" sz="2000" b="1">
                <a:solidFill>
                  <a:schemeClr val="bg2"/>
                </a:solidFill>
                <a:latin typeface="Arial" charset="0"/>
              </a:rPr>
              <a:t>For example, a likelihood ratio of 5.0 means that those with a positive test are six times more likely to have the disease.</a:t>
            </a:r>
          </a:p>
        </p:txBody>
      </p:sp>
      <p:pic>
        <p:nvPicPr>
          <p:cNvPr id="15364" name="Picture 4" descr="Medical 6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600" y="5029200"/>
            <a:ext cx="1524000" cy="134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Tradeoffs</a:t>
            </a:r>
          </a:p>
        </p:txBody>
      </p:sp>
      <p:sp>
        <p:nvSpPr>
          <p:cNvPr id="16387" name="Text Box 3"/>
          <p:cNvSpPr txBox="1">
            <a:spLocks noChangeArrowheads="1"/>
          </p:cNvSpPr>
          <p:nvPr/>
        </p:nvSpPr>
        <p:spPr bwMode="auto">
          <a:xfrm>
            <a:off x="1066800" y="1676400"/>
            <a:ext cx="6705600" cy="20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i="1">
                <a:solidFill>
                  <a:schemeClr val="bg2"/>
                </a:solidFill>
                <a:latin typeface="Arial" charset="0"/>
              </a:rPr>
              <a:t>For a given sample size</a:t>
            </a:r>
            <a:r>
              <a:rPr lang="en-US" sz="2000" b="1">
                <a:solidFill>
                  <a:schemeClr val="bg2"/>
                </a:solidFill>
                <a:latin typeface="Arial" charset="0"/>
              </a:rPr>
              <a:t>,</a:t>
            </a:r>
            <a:r>
              <a:rPr lang="en-US" sz="2000" b="1">
                <a:solidFill>
                  <a:schemeClr val="hlink"/>
                </a:solidFill>
                <a:latin typeface="Arial" charset="0"/>
              </a:rPr>
              <a:t> reducing </a:t>
            </a:r>
            <a:r>
              <a:rPr lang="en-US" sz="2000" b="1" i="1">
                <a:solidFill>
                  <a:schemeClr val="hlink"/>
                </a:solidFill>
                <a:latin typeface="Symbol" pitchFamily="18" charset="2"/>
              </a:rPr>
              <a:t>a</a:t>
            </a:r>
            <a:r>
              <a:rPr lang="en-US" sz="2000" b="1">
                <a:solidFill>
                  <a:schemeClr val="hlink"/>
                </a:solidFill>
                <a:latin typeface="Arial" charset="0"/>
              </a:rPr>
              <a:t> will increase </a:t>
            </a:r>
            <a:r>
              <a:rPr lang="en-US" sz="2000" b="1" i="1">
                <a:solidFill>
                  <a:schemeClr val="hlink"/>
                </a:solidFill>
                <a:latin typeface="Symbol" pitchFamily="18" charset="2"/>
              </a:rPr>
              <a:t>b</a:t>
            </a:r>
            <a:r>
              <a:rPr lang="en-US" sz="2000" b="1">
                <a:solidFill>
                  <a:schemeClr val="hlink"/>
                </a:solidFill>
                <a:latin typeface="Arial" charset="0"/>
              </a:rPr>
              <a:t>:</a:t>
            </a:r>
          </a:p>
          <a:p>
            <a:pPr lvl="1" algn="ctr">
              <a:spcBef>
                <a:spcPct val="50000"/>
              </a:spcBef>
              <a:buFont typeface="Symbol" pitchFamily="18" charset="2"/>
              <a:buNone/>
            </a:pPr>
            <a:r>
              <a:rPr lang="en-US" sz="2000" b="1" i="1">
                <a:solidFill>
                  <a:srgbClr val="A50021"/>
                </a:solidFill>
                <a:latin typeface="Symbol" pitchFamily="18" charset="2"/>
              </a:rPr>
              <a:t>a</a:t>
            </a:r>
            <a:r>
              <a:rPr lang="en-US" sz="2000" b="1">
                <a:solidFill>
                  <a:srgbClr val="A50021"/>
                </a:solidFill>
                <a:latin typeface="Arial" charset="0"/>
              </a:rPr>
              <a:t> </a:t>
            </a:r>
            <a:r>
              <a:rPr lang="en-US" b="1">
                <a:solidFill>
                  <a:srgbClr val="A50021"/>
                </a:solidFill>
                <a:sym typeface="Symbol" pitchFamily="18" charset="2"/>
              </a:rPr>
              <a:t></a:t>
            </a:r>
            <a:r>
              <a:rPr lang="en-US">
                <a:solidFill>
                  <a:srgbClr val="A50021"/>
                </a:solidFill>
              </a:rPr>
              <a:t> </a:t>
            </a:r>
            <a:r>
              <a:rPr lang="en-US" sz="2000" b="1">
                <a:solidFill>
                  <a:srgbClr val="A50021"/>
                </a:solidFill>
                <a:latin typeface="Arial" charset="0"/>
                <a:sym typeface="Symbol" pitchFamily="18" charset="2"/>
              </a:rPr>
              <a:t> </a:t>
            </a:r>
            <a:r>
              <a:rPr lang="en-US" sz="2000" b="1" i="1">
                <a:solidFill>
                  <a:srgbClr val="A50021"/>
                </a:solidFill>
                <a:latin typeface="Symbol" pitchFamily="18" charset="2"/>
                <a:sym typeface="Symbol" pitchFamily="18" charset="2"/>
              </a:rPr>
              <a:t>b</a:t>
            </a:r>
            <a:r>
              <a:rPr lang="en-US" sz="2000" b="1">
                <a:solidFill>
                  <a:srgbClr val="A50021"/>
                </a:solidFill>
                <a:latin typeface="Arial" charset="0"/>
                <a:sym typeface="Symbol" pitchFamily="18" charset="2"/>
              </a:rPr>
              <a:t> </a:t>
            </a:r>
            <a:r>
              <a:rPr lang="en-US" b="1">
                <a:solidFill>
                  <a:srgbClr val="A50021"/>
                </a:solidFill>
                <a:sym typeface="Symbol" pitchFamily="18" charset="2"/>
              </a:rPr>
              <a:t></a:t>
            </a:r>
            <a:r>
              <a:rPr lang="en-US" sz="2000" b="1">
                <a:solidFill>
                  <a:srgbClr val="A50021"/>
                </a:solidFill>
                <a:latin typeface="Arial" charset="0"/>
                <a:sym typeface="Symbol" pitchFamily="18" charset="2"/>
              </a:rPr>
              <a:t> (</a:t>
            </a:r>
            <a:r>
              <a:rPr lang="en-US" sz="2000" b="1" i="1">
                <a:solidFill>
                  <a:srgbClr val="A50021"/>
                </a:solidFill>
                <a:latin typeface="Arial" charset="0"/>
                <a:sym typeface="Symbol" pitchFamily="18" charset="2"/>
              </a:rPr>
              <a:t>ceteris paribus</a:t>
            </a:r>
            <a:r>
              <a:rPr lang="en-US" sz="2000" b="1">
                <a:solidFill>
                  <a:srgbClr val="A50021"/>
                </a:solidFill>
                <a:latin typeface="Arial" charset="0"/>
                <a:sym typeface="Symbol" pitchFamily="18" charset="2"/>
              </a:rPr>
              <a:t>)</a:t>
            </a:r>
          </a:p>
          <a:p>
            <a:pPr>
              <a:spcBef>
                <a:spcPct val="50000"/>
              </a:spcBef>
              <a:buFont typeface="Symbol" pitchFamily="18" charset="2"/>
              <a:buNone/>
            </a:pPr>
            <a:r>
              <a:rPr lang="en-US" sz="2000" b="1">
                <a:solidFill>
                  <a:schemeClr val="hlink"/>
                </a:solidFill>
                <a:latin typeface="Arial" charset="0"/>
                <a:sym typeface="Symbol" pitchFamily="18" charset="2"/>
              </a:rPr>
              <a:t>For as given sample size, there is a tradeoff between </a:t>
            </a:r>
            <a:r>
              <a:rPr lang="en-US" sz="2000" b="1" i="1">
                <a:solidFill>
                  <a:schemeClr val="hlink"/>
                </a:solidFill>
                <a:latin typeface="Symbol" pitchFamily="18" charset="2"/>
                <a:sym typeface="Symbol" pitchFamily="18" charset="2"/>
              </a:rPr>
              <a:t>a</a:t>
            </a:r>
            <a:r>
              <a:rPr lang="en-US" sz="2000" b="1">
                <a:solidFill>
                  <a:schemeClr val="hlink"/>
                </a:solidFill>
                <a:latin typeface="Arial" charset="0"/>
                <a:sym typeface="Symbol" pitchFamily="18" charset="2"/>
              </a:rPr>
              <a:t> and </a:t>
            </a:r>
            <a:r>
              <a:rPr lang="en-US" sz="2000" b="1" i="1">
                <a:solidFill>
                  <a:schemeClr val="hlink"/>
                </a:solidFill>
                <a:latin typeface="Symbol" pitchFamily="18" charset="2"/>
                <a:sym typeface="Symbol" pitchFamily="18" charset="2"/>
              </a:rPr>
              <a:t>b</a:t>
            </a:r>
            <a:r>
              <a:rPr lang="en-US" sz="2000" b="1">
                <a:solidFill>
                  <a:schemeClr val="hlink"/>
                </a:solidFill>
                <a:latin typeface="Arial" charset="0"/>
                <a:sym typeface="Symbol" pitchFamily="18" charset="2"/>
              </a:rPr>
              <a:t>.  The choice depends on the how much we fear Type I and Type II hazards.</a:t>
            </a:r>
          </a:p>
        </p:txBody>
      </p:sp>
      <p:sp>
        <p:nvSpPr>
          <p:cNvPr id="16388" name="Text Box 6"/>
          <p:cNvSpPr txBox="1">
            <a:spLocks noChangeArrowheads="1"/>
          </p:cNvSpPr>
          <p:nvPr/>
        </p:nvSpPr>
        <p:spPr bwMode="auto">
          <a:xfrm>
            <a:off x="1066800" y="3886200"/>
            <a:ext cx="678180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i="1">
                <a:solidFill>
                  <a:schemeClr val="bg2"/>
                </a:solidFill>
                <a:latin typeface="Arial" charset="0"/>
              </a:rPr>
              <a:t>If we can increase the sample size</a:t>
            </a:r>
            <a:r>
              <a:rPr lang="en-US" sz="2000" b="1">
                <a:solidFill>
                  <a:schemeClr val="bg2"/>
                </a:solidFill>
                <a:latin typeface="Arial" charset="0"/>
              </a:rPr>
              <a:t>,</a:t>
            </a:r>
            <a:r>
              <a:rPr lang="en-US" sz="2000" b="1">
                <a:solidFill>
                  <a:schemeClr val="hlink"/>
                </a:solidFill>
                <a:latin typeface="Arial" charset="0"/>
              </a:rPr>
              <a:t> we can reduce both </a:t>
            </a:r>
            <a:r>
              <a:rPr lang="en-US" sz="2000" b="1" i="1">
                <a:solidFill>
                  <a:schemeClr val="hlink"/>
                </a:solidFill>
                <a:latin typeface="Symbol" pitchFamily="18" charset="2"/>
              </a:rPr>
              <a:t>a</a:t>
            </a:r>
            <a:r>
              <a:rPr lang="en-US" sz="2000" b="1">
                <a:solidFill>
                  <a:schemeClr val="hlink"/>
                </a:solidFill>
                <a:latin typeface="Arial" charset="0"/>
              </a:rPr>
              <a:t> and </a:t>
            </a:r>
            <a:r>
              <a:rPr lang="en-US" sz="2000" b="1" i="1">
                <a:solidFill>
                  <a:schemeClr val="hlink"/>
                </a:solidFill>
                <a:latin typeface="Symbol" pitchFamily="18" charset="2"/>
              </a:rPr>
              <a:t>b</a:t>
            </a:r>
            <a:r>
              <a:rPr lang="en-US" sz="2000" b="1">
                <a:solidFill>
                  <a:schemeClr val="hlink"/>
                </a:solidFill>
              </a:rPr>
              <a:t> </a:t>
            </a:r>
            <a:r>
              <a:rPr lang="en-US" sz="2000" b="1">
                <a:solidFill>
                  <a:schemeClr val="hlink"/>
                </a:solidFill>
                <a:latin typeface="Arial" charset="0"/>
              </a:rPr>
              <a:t>simultaneously:</a:t>
            </a:r>
          </a:p>
          <a:p>
            <a:pPr algn="ctr">
              <a:spcBef>
                <a:spcPct val="50000"/>
              </a:spcBef>
            </a:pPr>
            <a:r>
              <a:rPr lang="en-US" sz="2000" b="1" i="1">
                <a:solidFill>
                  <a:srgbClr val="A50021"/>
                </a:solidFill>
                <a:latin typeface="Arial" charset="0"/>
              </a:rPr>
              <a:t>n</a:t>
            </a:r>
            <a:r>
              <a:rPr lang="en-US" sz="2000" b="1">
                <a:solidFill>
                  <a:srgbClr val="A50021"/>
                </a:solidFill>
                <a:latin typeface="Symbol" pitchFamily="18" charset="2"/>
              </a:rPr>
              <a:t> </a:t>
            </a:r>
            <a:r>
              <a:rPr lang="en-US" sz="2000" b="1">
                <a:solidFill>
                  <a:srgbClr val="A50021"/>
                </a:solidFill>
                <a:latin typeface="Arial" charset="0"/>
                <a:sym typeface="Symbol" pitchFamily="18" charset="2"/>
              </a:rPr>
              <a:t></a:t>
            </a:r>
            <a:r>
              <a:rPr lang="en-US" sz="2000" b="1">
                <a:solidFill>
                  <a:srgbClr val="A50021"/>
                </a:solidFill>
                <a:latin typeface="Symbol" pitchFamily="18" charset="2"/>
              </a:rPr>
              <a:t> </a:t>
            </a:r>
            <a:r>
              <a:rPr lang="en-US" sz="2000" b="1">
                <a:solidFill>
                  <a:srgbClr val="A50021"/>
                </a:solidFill>
                <a:latin typeface="Arial" charset="0"/>
                <a:sym typeface="Symbol" pitchFamily="18" charset="2"/>
              </a:rPr>
              <a:t></a:t>
            </a:r>
            <a:r>
              <a:rPr lang="en-US" sz="2000" b="1">
                <a:solidFill>
                  <a:srgbClr val="A50021"/>
                </a:solidFill>
                <a:latin typeface="Symbol" pitchFamily="18" charset="2"/>
              </a:rPr>
              <a:t> </a:t>
            </a:r>
            <a:r>
              <a:rPr lang="en-US" sz="2000" b="1" i="1">
                <a:solidFill>
                  <a:srgbClr val="A50021"/>
                </a:solidFill>
                <a:latin typeface="Symbol" pitchFamily="18" charset="2"/>
              </a:rPr>
              <a:t>a</a:t>
            </a:r>
            <a:r>
              <a:rPr lang="en-US" sz="2000" b="1">
                <a:solidFill>
                  <a:srgbClr val="A50021"/>
                </a:solidFill>
                <a:latin typeface="Arial" charset="0"/>
              </a:rPr>
              <a:t> </a:t>
            </a:r>
            <a:r>
              <a:rPr lang="en-US" sz="2000" b="1">
                <a:solidFill>
                  <a:srgbClr val="A50021"/>
                </a:solidFill>
                <a:latin typeface="Arial" charset="0"/>
                <a:sym typeface="Symbol" pitchFamily="18" charset="2"/>
              </a:rPr>
              <a:t> and </a:t>
            </a:r>
            <a:r>
              <a:rPr lang="en-US" sz="2000" b="1" i="1">
                <a:solidFill>
                  <a:srgbClr val="A50021"/>
                </a:solidFill>
                <a:latin typeface="Symbol" pitchFamily="18" charset="2"/>
                <a:sym typeface="Symbol" pitchFamily="18" charset="2"/>
              </a:rPr>
              <a:t>b</a:t>
            </a:r>
            <a:r>
              <a:rPr lang="en-US" sz="2000" b="1">
                <a:solidFill>
                  <a:srgbClr val="A50021"/>
                </a:solidFill>
                <a:latin typeface="Arial" charset="0"/>
                <a:sym typeface="Symbol" pitchFamily="18" charset="2"/>
              </a:rPr>
              <a:t> </a:t>
            </a:r>
          </a:p>
          <a:p>
            <a:pPr>
              <a:spcBef>
                <a:spcPct val="50000"/>
              </a:spcBef>
            </a:pPr>
            <a:r>
              <a:rPr lang="en-US" sz="2000" b="1">
                <a:solidFill>
                  <a:schemeClr val="hlink"/>
                </a:solidFill>
                <a:latin typeface="Arial" charset="0"/>
                <a:sym typeface="Symbol" pitchFamily="18" charset="2"/>
              </a:rPr>
              <a:t>Alternatively, a larger sample size can be used to reduce either </a:t>
            </a:r>
            <a:r>
              <a:rPr lang="en-US" sz="2000" b="1" i="1">
                <a:solidFill>
                  <a:schemeClr val="hlink"/>
                </a:solidFill>
                <a:latin typeface="Symbol" pitchFamily="18" charset="2"/>
                <a:sym typeface="Symbol" pitchFamily="18" charset="2"/>
              </a:rPr>
              <a:t>a</a:t>
            </a:r>
            <a:r>
              <a:rPr lang="en-US" sz="2000" b="1">
                <a:solidFill>
                  <a:schemeClr val="hlink"/>
                </a:solidFill>
                <a:latin typeface="Arial" charset="0"/>
                <a:sym typeface="Symbol" pitchFamily="18" charset="2"/>
              </a:rPr>
              <a:t> or </a:t>
            </a:r>
            <a:r>
              <a:rPr lang="en-US" sz="2000" b="1" i="1">
                <a:solidFill>
                  <a:schemeClr val="hlink"/>
                </a:solidFill>
                <a:latin typeface="Symbol" pitchFamily="18" charset="2"/>
                <a:sym typeface="Symbol" pitchFamily="18" charset="2"/>
              </a:rPr>
              <a:t>b</a:t>
            </a:r>
            <a:r>
              <a:rPr lang="en-US" sz="2000" b="1">
                <a:solidFill>
                  <a:schemeClr val="hlink"/>
                </a:solidFill>
                <a:latin typeface="Arial" charset="0"/>
                <a:sym typeface="Symbol" pitchFamily="18" charset="2"/>
              </a:rPr>
              <a:t>, depending on how we weigh the two types of risk.</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Examples of</a:t>
            </a:r>
            <a:br>
              <a:rPr lang="en-US" b="1" smtClean="0">
                <a:solidFill>
                  <a:srgbClr val="0000FF"/>
                </a:solidFill>
                <a:latin typeface="Comic Sans MS" pitchFamily="66" charset="0"/>
              </a:rPr>
            </a:br>
            <a:r>
              <a:rPr lang="en-US" b="1" smtClean="0">
                <a:solidFill>
                  <a:srgbClr val="0000FF"/>
                </a:solidFill>
                <a:latin typeface="Comic Sans MS" pitchFamily="66" charset="0"/>
              </a:rPr>
              <a:t>One-Sample Tests</a:t>
            </a:r>
          </a:p>
        </p:txBody>
      </p:sp>
      <p:grpSp>
        <p:nvGrpSpPr>
          <p:cNvPr id="17411" name="Group 3"/>
          <p:cNvGrpSpPr>
            <a:grpSpLocks/>
          </p:cNvGrpSpPr>
          <p:nvPr/>
        </p:nvGrpSpPr>
        <p:grpSpPr bwMode="auto">
          <a:xfrm>
            <a:off x="762000" y="2057400"/>
            <a:ext cx="7481888" cy="3489325"/>
            <a:chOff x="-3" y="-3"/>
            <a:chExt cx="4713" cy="2198"/>
          </a:xfrm>
        </p:grpSpPr>
        <p:grpSp>
          <p:nvGrpSpPr>
            <p:cNvPr id="17412" name="Group 4"/>
            <p:cNvGrpSpPr>
              <a:grpSpLocks/>
            </p:cNvGrpSpPr>
            <p:nvPr/>
          </p:nvGrpSpPr>
          <p:grpSpPr bwMode="auto">
            <a:xfrm>
              <a:off x="0" y="0"/>
              <a:ext cx="4707" cy="2192"/>
              <a:chOff x="0" y="0"/>
              <a:chExt cx="4707" cy="2192"/>
            </a:xfrm>
          </p:grpSpPr>
          <p:grpSp>
            <p:nvGrpSpPr>
              <p:cNvPr id="17414" name="Group 5"/>
              <p:cNvGrpSpPr>
                <a:grpSpLocks/>
              </p:cNvGrpSpPr>
              <p:nvPr/>
            </p:nvGrpSpPr>
            <p:grpSpPr bwMode="auto">
              <a:xfrm>
                <a:off x="0" y="0"/>
                <a:ext cx="993" cy="461"/>
                <a:chOff x="0" y="0"/>
                <a:chExt cx="993" cy="461"/>
              </a:xfrm>
            </p:grpSpPr>
            <p:sp>
              <p:nvSpPr>
                <p:cNvPr id="17490" name="Rectangle 6"/>
                <p:cNvSpPr>
                  <a:spLocks noChangeArrowheads="1"/>
                </p:cNvSpPr>
                <p:nvPr/>
              </p:nvSpPr>
              <p:spPr bwMode="auto">
                <a:xfrm>
                  <a:off x="0" y="0"/>
                  <a:ext cx="993"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91" name="Group 7"/>
                <p:cNvGrpSpPr>
                  <a:grpSpLocks/>
                </p:cNvGrpSpPr>
                <p:nvPr/>
              </p:nvGrpSpPr>
              <p:grpSpPr bwMode="auto">
                <a:xfrm>
                  <a:off x="0" y="0"/>
                  <a:ext cx="993" cy="461"/>
                  <a:chOff x="0" y="0"/>
                  <a:chExt cx="993" cy="461"/>
                </a:xfrm>
              </p:grpSpPr>
              <p:sp>
                <p:nvSpPr>
                  <p:cNvPr id="17492" name="Rectangle 8"/>
                  <p:cNvSpPr>
                    <a:spLocks noChangeArrowheads="1"/>
                  </p:cNvSpPr>
                  <p:nvPr/>
                </p:nvSpPr>
                <p:spPr bwMode="auto">
                  <a:xfrm>
                    <a:off x="43" y="0"/>
                    <a:ext cx="907"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Parameter</a:t>
                    </a:r>
                    <a:endParaRPr lang="en-US" sz="1200">
                      <a:cs typeface="Times New Roman" pitchFamily="18" charset="0"/>
                    </a:endParaRPr>
                  </a:p>
                  <a:p>
                    <a:endParaRPr lang="en-US"/>
                  </a:p>
                </p:txBody>
              </p:sp>
              <p:sp>
                <p:nvSpPr>
                  <p:cNvPr id="17493" name="Rectangle 9"/>
                  <p:cNvSpPr>
                    <a:spLocks noChangeArrowheads="1"/>
                  </p:cNvSpPr>
                  <p:nvPr/>
                </p:nvSpPr>
                <p:spPr bwMode="auto">
                  <a:xfrm>
                    <a:off x="0" y="0"/>
                    <a:ext cx="993"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15" name="Group 10"/>
              <p:cNvGrpSpPr>
                <a:grpSpLocks/>
              </p:cNvGrpSpPr>
              <p:nvPr/>
            </p:nvGrpSpPr>
            <p:grpSpPr bwMode="auto">
              <a:xfrm>
                <a:off x="993" y="0"/>
                <a:ext cx="1238" cy="461"/>
                <a:chOff x="993" y="0"/>
                <a:chExt cx="1238" cy="461"/>
              </a:xfrm>
            </p:grpSpPr>
            <p:sp>
              <p:nvSpPr>
                <p:cNvPr id="17486" name="Rectangle 11"/>
                <p:cNvSpPr>
                  <a:spLocks noChangeArrowheads="1"/>
                </p:cNvSpPr>
                <p:nvPr/>
              </p:nvSpPr>
              <p:spPr bwMode="auto">
                <a:xfrm>
                  <a:off x="993" y="0"/>
                  <a:ext cx="1238"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87" name="Group 12"/>
                <p:cNvGrpSpPr>
                  <a:grpSpLocks/>
                </p:cNvGrpSpPr>
                <p:nvPr/>
              </p:nvGrpSpPr>
              <p:grpSpPr bwMode="auto">
                <a:xfrm>
                  <a:off x="993" y="0"/>
                  <a:ext cx="1238" cy="461"/>
                  <a:chOff x="993" y="0"/>
                  <a:chExt cx="1238" cy="461"/>
                </a:xfrm>
              </p:grpSpPr>
              <p:sp>
                <p:nvSpPr>
                  <p:cNvPr id="17488" name="Rectangle 13"/>
                  <p:cNvSpPr>
                    <a:spLocks noChangeArrowheads="1"/>
                  </p:cNvSpPr>
                  <p:nvPr/>
                </p:nvSpPr>
                <p:spPr bwMode="auto">
                  <a:xfrm>
                    <a:off x="1036" y="0"/>
                    <a:ext cx="1152"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Left-Tail Test</a:t>
                    </a:r>
                    <a:endParaRPr lang="en-US" sz="1200">
                      <a:cs typeface="Times New Roman" pitchFamily="18" charset="0"/>
                    </a:endParaRPr>
                  </a:p>
                  <a:p>
                    <a:endParaRPr lang="en-US"/>
                  </a:p>
                </p:txBody>
              </p:sp>
              <p:sp>
                <p:nvSpPr>
                  <p:cNvPr id="17489" name="Rectangle 14"/>
                  <p:cNvSpPr>
                    <a:spLocks noChangeArrowheads="1"/>
                  </p:cNvSpPr>
                  <p:nvPr/>
                </p:nvSpPr>
                <p:spPr bwMode="auto">
                  <a:xfrm>
                    <a:off x="993" y="0"/>
                    <a:ext cx="1238"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16" name="Group 15"/>
              <p:cNvGrpSpPr>
                <a:grpSpLocks/>
              </p:cNvGrpSpPr>
              <p:nvPr/>
            </p:nvGrpSpPr>
            <p:grpSpPr bwMode="auto">
              <a:xfrm>
                <a:off x="2231" y="0"/>
                <a:ext cx="1238" cy="461"/>
                <a:chOff x="2231" y="0"/>
                <a:chExt cx="1238" cy="461"/>
              </a:xfrm>
            </p:grpSpPr>
            <p:sp>
              <p:nvSpPr>
                <p:cNvPr id="17482" name="Rectangle 16"/>
                <p:cNvSpPr>
                  <a:spLocks noChangeArrowheads="1"/>
                </p:cNvSpPr>
                <p:nvPr/>
              </p:nvSpPr>
              <p:spPr bwMode="auto">
                <a:xfrm>
                  <a:off x="2231" y="0"/>
                  <a:ext cx="1238"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83" name="Group 17"/>
                <p:cNvGrpSpPr>
                  <a:grpSpLocks/>
                </p:cNvGrpSpPr>
                <p:nvPr/>
              </p:nvGrpSpPr>
              <p:grpSpPr bwMode="auto">
                <a:xfrm>
                  <a:off x="2231" y="0"/>
                  <a:ext cx="1238" cy="461"/>
                  <a:chOff x="2231" y="0"/>
                  <a:chExt cx="1238" cy="461"/>
                </a:xfrm>
              </p:grpSpPr>
              <p:sp>
                <p:nvSpPr>
                  <p:cNvPr id="17484" name="Rectangle 18"/>
                  <p:cNvSpPr>
                    <a:spLocks noChangeArrowheads="1"/>
                  </p:cNvSpPr>
                  <p:nvPr/>
                </p:nvSpPr>
                <p:spPr bwMode="auto">
                  <a:xfrm>
                    <a:off x="2274" y="0"/>
                    <a:ext cx="1152"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Two-Tail Test</a:t>
                    </a:r>
                    <a:endParaRPr lang="en-US" sz="1200">
                      <a:cs typeface="Times New Roman" pitchFamily="18" charset="0"/>
                    </a:endParaRPr>
                  </a:p>
                  <a:p>
                    <a:endParaRPr lang="en-US"/>
                  </a:p>
                </p:txBody>
              </p:sp>
              <p:sp>
                <p:nvSpPr>
                  <p:cNvPr id="17485" name="Rectangle 19"/>
                  <p:cNvSpPr>
                    <a:spLocks noChangeArrowheads="1"/>
                  </p:cNvSpPr>
                  <p:nvPr/>
                </p:nvSpPr>
                <p:spPr bwMode="auto">
                  <a:xfrm>
                    <a:off x="2231" y="0"/>
                    <a:ext cx="1238"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17" name="Group 20"/>
              <p:cNvGrpSpPr>
                <a:grpSpLocks/>
              </p:cNvGrpSpPr>
              <p:nvPr/>
            </p:nvGrpSpPr>
            <p:grpSpPr bwMode="auto">
              <a:xfrm>
                <a:off x="3469" y="0"/>
                <a:ext cx="1238" cy="461"/>
                <a:chOff x="3469" y="0"/>
                <a:chExt cx="1238" cy="461"/>
              </a:xfrm>
            </p:grpSpPr>
            <p:sp>
              <p:nvSpPr>
                <p:cNvPr id="17478" name="Rectangle 21"/>
                <p:cNvSpPr>
                  <a:spLocks noChangeArrowheads="1"/>
                </p:cNvSpPr>
                <p:nvPr/>
              </p:nvSpPr>
              <p:spPr bwMode="auto">
                <a:xfrm>
                  <a:off x="3469" y="0"/>
                  <a:ext cx="1238"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79" name="Group 22"/>
                <p:cNvGrpSpPr>
                  <a:grpSpLocks/>
                </p:cNvGrpSpPr>
                <p:nvPr/>
              </p:nvGrpSpPr>
              <p:grpSpPr bwMode="auto">
                <a:xfrm>
                  <a:off x="3469" y="0"/>
                  <a:ext cx="1238" cy="461"/>
                  <a:chOff x="3469" y="0"/>
                  <a:chExt cx="1238" cy="461"/>
                </a:xfrm>
              </p:grpSpPr>
              <p:sp>
                <p:nvSpPr>
                  <p:cNvPr id="17480" name="Rectangle 23"/>
                  <p:cNvSpPr>
                    <a:spLocks noChangeArrowheads="1"/>
                  </p:cNvSpPr>
                  <p:nvPr/>
                </p:nvSpPr>
                <p:spPr bwMode="auto">
                  <a:xfrm>
                    <a:off x="3512" y="0"/>
                    <a:ext cx="1152"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Right-Tail Test</a:t>
                    </a:r>
                    <a:endParaRPr lang="en-US" sz="1200">
                      <a:cs typeface="Times New Roman" pitchFamily="18" charset="0"/>
                    </a:endParaRPr>
                  </a:p>
                  <a:p>
                    <a:endParaRPr lang="en-US"/>
                  </a:p>
                </p:txBody>
              </p:sp>
              <p:sp>
                <p:nvSpPr>
                  <p:cNvPr id="17481" name="Rectangle 24"/>
                  <p:cNvSpPr>
                    <a:spLocks noChangeArrowheads="1"/>
                  </p:cNvSpPr>
                  <p:nvPr/>
                </p:nvSpPr>
                <p:spPr bwMode="auto">
                  <a:xfrm>
                    <a:off x="3469" y="0"/>
                    <a:ext cx="1238"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18" name="Group 25"/>
              <p:cNvGrpSpPr>
                <a:grpSpLocks/>
              </p:cNvGrpSpPr>
              <p:nvPr/>
            </p:nvGrpSpPr>
            <p:grpSpPr bwMode="auto">
              <a:xfrm>
                <a:off x="0" y="461"/>
                <a:ext cx="993" cy="577"/>
                <a:chOff x="0" y="461"/>
                <a:chExt cx="993" cy="577"/>
              </a:xfrm>
            </p:grpSpPr>
            <p:sp>
              <p:nvSpPr>
                <p:cNvPr id="17474" name="Rectangle 26"/>
                <p:cNvSpPr>
                  <a:spLocks noChangeArrowheads="1"/>
                </p:cNvSpPr>
                <p:nvPr/>
              </p:nvSpPr>
              <p:spPr bwMode="auto">
                <a:xfrm>
                  <a:off x="0" y="461"/>
                  <a:ext cx="993"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75" name="Group 27"/>
                <p:cNvGrpSpPr>
                  <a:grpSpLocks/>
                </p:cNvGrpSpPr>
                <p:nvPr/>
              </p:nvGrpSpPr>
              <p:grpSpPr bwMode="auto">
                <a:xfrm>
                  <a:off x="0" y="461"/>
                  <a:ext cx="993" cy="577"/>
                  <a:chOff x="0" y="461"/>
                  <a:chExt cx="993" cy="577"/>
                </a:xfrm>
              </p:grpSpPr>
              <p:sp>
                <p:nvSpPr>
                  <p:cNvPr id="17476" name="Rectangle 28"/>
                  <p:cNvSpPr>
                    <a:spLocks noChangeArrowheads="1"/>
                  </p:cNvSpPr>
                  <p:nvPr/>
                </p:nvSpPr>
                <p:spPr bwMode="auto">
                  <a:xfrm>
                    <a:off x="43" y="461"/>
                    <a:ext cx="907"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Mean</a:t>
                    </a:r>
                    <a:endParaRPr lang="en-US" sz="1200">
                      <a:cs typeface="Times New Roman" pitchFamily="18" charset="0"/>
                    </a:endParaRPr>
                  </a:p>
                  <a:p>
                    <a:endParaRPr lang="en-US"/>
                  </a:p>
                </p:txBody>
              </p:sp>
              <p:sp>
                <p:nvSpPr>
                  <p:cNvPr id="17477" name="Rectangle 29"/>
                  <p:cNvSpPr>
                    <a:spLocks noChangeArrowheads="1"/>
                  </p:cNvSpPr>
                  <p:nvPr/>
                </p:nvSpPr>
                <p:spPr bwMode="auto">
                  <a:xfrm>
                    <a:off x="0" y="461"/>
                    <a:ext cx="993"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19" name="Group 30"/>
              <p:cNvGrpSpPr>
                <a:grpSpLocks/>
              </p:cNvGrpSpPr>
              <p:nvPr/>
            </p:nvGrpSpPr>
            <p:grpSpPr bwMode="auto">
              <a:xfrm>
                <a:off x="993" y="461"/>
                <a:ext cx="1238" cy="577"/>
                <a:chOff x="993" y="461"/>
                <a:chExt cx="1238" cy="577"/>
              </a:xfrm>
            </p:grpSpPr>
            <p:sp>
              <p:nvSpPr>
                <p:cNvPr id="17470" name="Rectangle 31"/>
                <p:cNvSpPr>
                  <a:spLocks noChangeArrowheads="1"/>
                </p:cNvSpPr>
                <p:nvPr/>
              </p:nvSpPr>
              <p:spPr bwMode="auto">
                <a:xfrm>
                  <a:off x="993" y="461"/>
                  <a:ext cx="1238"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71" name="Group 32"/>
                <p:cNvGrpSpPr>
                  <a:grpSpLocks/>
                </p:cNvGrpSpPr>
                <p:nvPr/>
              </p:nvGrpSpPr>
              <p:grpSpPr bwMode="auto">
                <a:xfrm>
                  <a:off x="993" y="461"/>
                  <a:ext cx="1238" cy="577"/>
                  <a:chOff x="993" y="461"/>
                  <a:chExt cx="1238" cy="577"/>
                </a:xfrm>
              </p:grpSpPr>
              <p:sp>
                <p:nvSpPr>
                  <p:cNvPr id="17472" name="Rectangle 33"/>
                  <p:cNvSpPr>
                    <a:spLocks noChangeArrowheads="1"/>
                  </p:cNvSpPr>
                  <p:nvPr/>
                </p:nvSpPr>
                <p:spPr bwMode="auto">
                  <a:xfrm>
                    <a:off x="1036" y="461"/>
                    <a:ext cx="1152"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m</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130</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m</a:t>
                    </a:r>
                    <a:r>
                      <a:rPr lang="en-US" sz="1800">
                        <a:cs typeface="Times New Roman" pitchFamily="18" charset="0"/>
                        <a:sym typeface="Symbol" pitchFamily="18" charset="2"/>
                      </a:rPr>
                      <a:t> &lt; 130</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7473" name="Rectangle 34"/>
                  <p:cNvSpPr>
                    <a:spLocks noChangeArrowheads="1"/>
                  </p:cNvSpPr>
                  <p:nvPr/>
                </p:nvSpPr>
                <p:spPr bwMode="auto">
                  <a:xfrm>
                    <a:off x="993" y="461"/>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20" name="Group 35"/>
              <p:cNvGrpSpPr>
                <a:grpSpLocks/>
              </p:cNvGrpSpPr>
              <p:nvPr/>
            </p:nvGrpSpPr>
            <p:grpSpPr bwMode="auto">
              <a:xfrm>
                <a:off x="2231" y="461"/>
                <a:ext cx="1238" cy="577"/>
                <a:chOff x="2231" y="461"/>
                <a:chExt cx="1238" cy="577"/>
              </a:xfrm>
            </p:grpSpPr>
            <p:sp>
              <p:nvSpPr>
                <p:cNvPr id="17466" name="Rectangle 36"/>
                <p:cNvSpPr>
                  <a:spLocks noChangeArrowheads="1"/>
                </p:cNvSpPr>
                <p:nvPr/>
              </p:nvSpPr>
              <p:spPr bwMode="auto">
                <a:xfrm>
                  <a:off x="2231" y="461"/>
                  <a:ext cx="1238"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67" name="Group 37"/>
                <p:cNvGrpSpPr>
                  <a:grpSpLocks/>
                </p:cNvGrpSpPr>
                <p:nvPr/>
              </p:nvGrpSpPr>
              <p:grpSpPr bwMode="auto">
                <a:xfrm>
                  <a:off x="2231" y="461"/>
                  <a:ext cx="1238" cy="577"/>
                  <a:chOff x="2231" y="461"/>
                  <a:chExt cx="1238" cy="577"/>
                </a:xfrm>
              </p:grpSpPr>
              <p:sp>
                <p:nvSpPr>
                  <p:cNvPr id="17468" name="Rectangle 38"/>
                  <p:cNvSpPr>
                    <a:spLocks noChangeArrowheads="1"/>
                  </p:cNvSpPr>
                  <p:nvPr/>
                </p:nvSpPr>
                <p:spPr bwMode="auto">
                  <a:xfrm>
                    <a:off x="2274" y="461"/>
                    <a:ext cx="1152"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m</a:t>
                    </a:r>
                    <a:r>
                      <a:rPr lang="en-US" sz="1800">
                        <a:cs typeface="Times New Roman" pitchFamily="18" charset="0"/>
                      </a:rPr>
                      <a:t> = 130</a:t>
                    </a:r>
                    <a:endParaRPr lang="en-US" sz="1200">
                      <a:cs typeface="Times New Roman" pitchFamily="18" charset="0"/>
                    </a:endParaRPr>
                  </a:p>
                  <a:p>
                    <a:r>
                      <a:rPr lang="en-US" sz="1800" i="1">
                        <a:cs typeface="Times New Roman" pitchFamily="18" charset="0"/>
                      </a:rPr>
                      <a:t>H</a:t>
                    </a:r>
                    <a:r>
                      <a:rPr lang="en-US" sz="1800" baseline="-30000">
                        <a:cs typeface="Times New Roman" pitchFamily="18" charset="0"/>
                      </a:rPr>
                      <a:t>1</a:t>
                    </a:r>
                    <a:r>
                      <a:rPr lang="en-US" sz="1800">
                        <a:cs typeface="Times New Roman" pitchFamily="18" charset="0"/>
                      </a:rPr>
                      <a:t>: </a:t>
                    </a:r>
                    <a:r>
                      <a:rPr lang="en-US" sz="1800" i="1">
                        <a:latin typeface="Symbol" pitchFamily="18" charset="2"/>
                        <a:cs typeface="Times New Roman" pitchFamily="18" charset="0"/>
                      </a:rPr>
                      <a:t>m</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130</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7469" name="Rectangle 39"/>
                  <p:cNvSpPr>
                    <a:spLocks noChangeArrowheads="1"/>
                  </p:cNvSpPr>
                  <p:nvPr/>
                </p:nvSpPr>
                <p:spPr bwMode="auto">
                  <a:xfrm>
                    <a:off x="2231" y="461"/>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21" name="Group 40"/>
              <p:cNvGrpSpPr>
                <a:grpSpLocks/>
              </p:cNvGrpSpPr>
              <p:nvPr/>
            </p:nvGrpSpPr>
            <p:grpSpPr bwMode="auto">
              <a:xfrm>
                <a:off x="3469" y="461"/>
                <a:ext cx="1238" cy="577"/>
                <a:chOff x="3469" y="461"/>
                <a:chExt cx="1238" cy="577"/>
              </a:xfrm>
            </p:grpSpPr>
            <p:sp>
              <p:nvSpPr>
                <p:cNvPr id="17462" name="Rectangle 41"/>
                <p:cNvSpPr>
                  <a:spLocks noChangeArrowheads="1"/>
                </p:cNvSpPr>
                <p:nvPr/>
              </p:nvSpPr>
              <p:spPr bwMode="auto">
                <a:xfrm>
                  <a:off x="3469" y="461"/>
                  <a:ext cx="1238"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63" name="Group 42"/>
                <p:cNvGrpSpPr>
                  <a:grpSpLocks/>
                </p:cNvGrpSpPr>
                <p:nvPr/>
              </p:nvGrpSpPr>
              <p:grpSpPr bwMode="auto">
                <a:xfrm>
                  <a:off x="3469" y="461"/>
                  <a:ext cx="1238" cy="577"/>
                  <a:chOff x="3469" y="461"/>
                  <a:chExt cx="1238" cy="577"/>
                </a:xfrm>
              </p:grpSpPr>
              <p:sp>
                <p:nvSpPr>
                  <p:cNvPr id="17464" name="Rectangle 43"/>
                  <p:cNvSpPr>
                    <a:spLocks noChangeArrowheads="1"/>
                  </p:cNvSpPr>
                  <p:nvPr/>
                </p:nvSpPr>
                <p:spPr bwMode="auto">
                  <a:xfrm>
                    <a:off x="3512" y="461"/>
                    <a:ext cx="1152"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m</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130</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m</a:t>
                    </a:r>
                    <a:r>
                      <a:rPr lang="en-US" sz="1800">
                        <a:cs typeface="Times New Roman" pitchFamily="18" charset="0"/>
                        <a:sym typeface="Symbol" pitchFamily="18" charset="2"/>
                      </a:rPr>
                      <a:t> &gt; 130</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7465" name="Rectangle 44"/>
                  <p:cNvSpPr>
                    <a:spLocks noChangeArrowheads="1"/>
                  </p:cNvSpPr>
                  <p:nvPr/>
                </p:nvSpPr>
                <p:spPr bwMode="auto">
                  <a:xfrm>
                    <a:off x="3469" y="461"/>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22" name="Group 45"/>
              <p:cNvGrpSpPr>
                <a:grpSpLocks/>
              </p:cNvGrpSpPr>
              <p:nvPr/>
            </p:nvGrpSpPr>
            <p:grpSpPr bwMode="auto">
              <a:xfrm>
                <a:off x="0" y="1038"/>
                <a:ext cx="993" cy="577"/>
                <a:chOff x="0" y="1038"/>
                <a:chExt cx="993" cy="577"/>
              </a:xfrm>
            </p:grpSpPr>
            <p:sp>
              <p:nvSpPr>
                <p:cNvPr id="17458" name="Rectangle 46"/>
                <p:cNvSpPr>
                  <a:spLocks noChangeArrowheads="1"/>
                </p:cNvSpPr>
                <p:nvPr/>
              </p:nvSpPr>
              <p:spPr bwMode="auto">
                <a:xfrm>
                  <a:off x="0" y="1038"/>
                  <a:ext cx="993"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59" name="Group 47"/>
                <p:cNvGrpSpPr>
                  <a:grpSpLocks/>
                </p:cNvGrpSpPr>
                <p:nvPr/>
              </p:nvGrpSpPr>
              <p:grpSpPr bwMode="auto">
                <a:xfrm>
                  <a:off x="0" y="1038"/>
                  <a:ext cx="993" cy="577"/>
                  <a:chOff x="0" y="1038"/>
                  <a:chExt cx="993" cy="577"/>
                </a:xfrm>
              </p:grpSpPr>
              <p:sp>
                <p:nvSpPr>
                  <p:cNvPr id="17460" name="Rectangle 48"/>
                  <p:cNvSpPr>
                    <a:spLocks noChangeArrowheads="1"/>
                  </p:cNvSpPr>
                  <p:nvPr/>
                </p:nvSpPr>
                <p:spPr bwMode="auto">
                  <a:xfrm>
                    <a:off x="43" y="1038"/>
                    <a:ext cx="907"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Proportion</a:t>
                    </a:r>
                    <a:endParaRPr lang="en-US" sz="1200">
                      <a:cs typeface="Times New Roman" pitchFamily="18" charset="0"/>
                    </a:endParaRPr>
                  </a:p>
                  <a:p>
                    <a:endParaRPr lang="en-US"/>
                  </a:p>
                </p:txBody>
              </p:sp>
              <p:sp>
                <p:nvSpPr>
                  <p:cNvPr id="17461" name="Rectangle 49"/>
                  <p:cNvSpPr>
                    <a:spLocks noChangeArrowheads="1"/>
                  </p:cNvSpPr>
                  <p:nvPr/>
                </p:nvSpPr>
                <p:spPr bwMode="auto">
                  <a:xfrm>
                    <a:off x="0" y="1038"/>
                    <a:ext cx="993"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23" name="Group 50"/>
              <p:cNvGrpSpPr>
                <a:grpSpLocks/>
              </p:cNvGrpSpPr>
              <p:nvPr/>
            </p:nvGrpSpPr>
            <p:grpSpPr bwMode="auto">
              <a:xfrm>
                <a:off x="993" y="1038"/>
                <a:ext cx="1238" cy="577"/>
                <a:chOff x="993" y="1038"/>
                <a:chExt cx="1238" cy="577"/>
              </a:xfrm>
            </p:grpSpPr>
            <p:sp>
              <p:nvSpPr>
                <p:cNvPr id="17454" name="Rectangle 51"/>
                <p:cNvSpPr>
                  <a:spLocks noChangeArrowheads="1"/>
                </p:cNvSpPr>
                <p:nvPr/>
              </p:nvSpPr>
              <p:spPr bwMode="auto">
                <a:xfrm>
                  <a:off x="993" y="1038"/>
                  <a:ext cx="1238"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55" name="Group 52"/>
                <p:cNvGrpSpPr>
                  <a:grpSpLocks/>
                </p:cNvGrpSpPr>
                <p:nvPr/>
              </p:nvGrpSpPr>
              <p:grpSpPr bwMode="auto">
                <a:xfrm>
                  <a:off x="993" y="1038"/>
                  <a:ext cx="1238" cy="577"/>
                  <a:chOff x="993" y="1038"/>
                  <a:chExt cx="1238" cy="577"/>
                </a:xfrm>
              </p:grpSpPr>
              <p:sp>
                <p:nvSpPr>
                  <p:cNvPr id="17456" name="Rectangle 53"/>
                  <p:cNvSpPr>
                    <a:spLocks noChangeArrowheads="1"/>
                  </p:cNvSpPr>
                  <p:nvPr/>
                </p:nvSpPr>
                <p:spPr bwMode="auto">
                  <a:xfrm>
                    <a:off x="1036" y="1038"/>
                    <a:ext cx="1152"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p</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0.07</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p</a:t>
                    </a:r>
                    <a:r>
                      <a:rPr lang="en-US" sz="1800">
                        <a:cs typeface="Times New Roman" pitchFamily="18" charset="0"/>
                        <a:sym typeface="Symbol" pitchFamily="18" charset="2"/>
                      </a:rPr>
                      <a:t> &lt; 0.07</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7457" name="Rectangle 54"/>
                  <p:cNvSpPr>
                    <a:spLocks noChangeArrowheads="1"/>
                  </p:cNvSpPr>
                  <p:nvPr/>
                </p:nvSpPr>
                <p:spPr bwMode="auto">
                  <a:xfrm>
                    <a:off x="993" y="1038"/>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24" name="Group 55"/>
              <p:cNvGrpSpPr>
                <a:grpSpLocks/>
              </p:cNvGrpSpPr>
              <p:nvPr/>
            </p:nvGrpSpPr>
            <p:grpSpPr bwMode="auto">
              <a:xfrm>
                <a:off x="2231" y="1038"/>
                <a:ext cx="1238" cy="577"/>
                <a:chOff x="2231" y="1038"/>
                <a:chExt cx="1238" cy="577"/>
              </a:xfrm>
            </p:grpSpPr>
            <p:sp>
              <p:nvSpPr>
                <p:cNvPr id="17450" name="Rectangle 56"/>
                <p:cNvSpPr>
                  <a:spLocks noChangeArrowheads="1"/>
                </p:cNvSpPr>
                <p:nvPr/>
              </p:nvSpPr>
              <p:spPr bwMode="auto">
                <a:xfrm>
                  <a:off x="2231" y="1038"/>
                  <a:ext cx="1238"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51" name="Group 57"/>
                <p:cNvGrpSpPr>
                  <a:grpSpLocks/>
                </p:cNvGrpSpPr>
                <p:nvPr/>
              </p:nvGrpSpPr>
              <p:grpSpPr bwMode="auto">
                <a:xfrm>
                  <a:off x="2231" y="1038"/>
                  <a:ext cx="1238" cy="577"/>
                  <a:chOff x="2231" y="1038"/>
                  <a:chExt cx="1238" cy="577"/>
                </a:xfrm>
              </p:grpSpPr>
              <p:sp>
                <p:nvSpPr>
                  <p:cNvPr id="17452" name="Rectangle 58"/>
                  <p:cNvSpPr>
                    <a:spLocks noChangeArrowheads="1"/>
                  </p:cNvSpPr>
                  <p:nvPr/>
                </p:nvSpPr>
                <p:spPr bwMode="auto">
                  <a:xfrm>
                    <a:off x="2274" y="1038"/>
                    <a:ext cx="1152"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p</a:t>
                    </a:r>
                    <a:r>
                      <a:rPr lang="en-US" sz="1800">
                        <a:cs typeface="Times New Roman" pitchFamily="18" charset="0"/>
                      </a:rPr>
                      <a:t> = 0.07</a:t>
                    </a:r>
                    <a:endParaRPr lang="en-US" sz="1200">
                      <a:cs typeface="Times New Roman" pitchFamily="18" charset="0"/>
                    </a:endParaRPr>
                  </a:p>
                  <a:p>
                    <a:r>
                      <a:rPr lang="en-US" sz="1800" i="1">
                        <a:cs typeface="Times New Roman" pitchFamily="18" charset="0"/>
                      </a:rPr>
                      <a:t>H</a:t>
                    </a:r>
                    <a:r>
                      <a:rPr lang="en-US" sz="1800" baseline="-30000">
                        <a:cs typeface="Times New Roman" pitchFamily="18" charset="0"/>
                      </a:rPr>
                      <a:t>1</a:t>
                    </a:r>
                    <a:r>
                      <a:rPr lang="en-US" sz="1800">
                        <a:cs typeface="Times New Roman" pitchFamily="18" charset="0"/>
                      </a:rPr>
                      <a:t>: </a:t>
                    </a:r>
                    <a:r>
                      <a:rPr lang="en-US" sz="1800" i="1">
                        <a:latin typeface="Symbol" pitchFamily="18" charset="2"/>
                        <a:cs typeface="Times New Roman" pitchFamily="18" charset="0"/>
                      </a:rPr>
                      <a:t>p</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0.07</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7453" name="Rectangle 59"/>
                  <p:cNvSpPr>
                    <a:spLocks noChangeArrowheads="1"/>
                  </p:cNvSpPr>
                  <p:nvPr/>
                </p:nvSpPr>
                <p:spPr bwMode="auto">
                  <a:xfrm>
                    <a:off x="2231" y="1038"/>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25" name="Group 60"/>
              <p:cNvGrpSpPr>
                <a:grpSpLocks/>
              </p:cNvGrpSpPr>
              <p:nvPr/>
            </p:nvGrpSpPr>
            <p:grpSpPr bwMode="auto">
              <a:xfrm>
                <a:off x="3469" y="1038"/>
                <a:ext cx="1238" cy="577"/>
                <a:chOff x="3469" y="1038"/>
                <a:chExt cx="1238" cy="577"/>
              </a:xfrm>
            </p:grpSpPr>
            <p:sp>
              <p:nvSpPr>
                <p:cNvPr id="17446" name="Rectangle 61"/>
                <p:cNvSpPr>
                  <a:spLocks noChangeArrowheads="1"/>
                </p:cNvSpPr>
                <p:nvPr/>
              </p:nvSpPr>
              <p:spPr bwMode="auto">
                <a:xfrm>
                  <a:off x="3469" y="1038"/>
                  <a:ext cx="1238"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47" name="Group 62"/>
                <p:cNvGrpSpPr>
                  <a:grpSpLocks/>
                </p:cNvGrpSpPr>
                <p:nvPr/>
              </p:nvGrpSpPr>
              <p:grpSpPr bwMode="auto">
                <a:xfrm>
                  <a:off x="3469" y="1038"/>
                  <a:ext cx="1238" cy="577"/>
                  <a:chOff x="3469" y="1038"/>
                  <a:chExt cx="1238" cy="577"/>
                </a:xfrm>
              </p:grpSpPr>
              <p:sp>
                <p:nvSpPr>
                  <p:cNvPr id="17448" name="Rectangle 63"/>
                  <p:cNvSpPr>
                    <a:spLocks noChangeArrowheads="1"/>
                  </p:cNvSpPr>
                  <p:nvPr/>
                </p:nvSpPr>
                <p:spPr bwMode="auto">
                  <a:xfrm>
                    <a:off x="3512" y="1038"/>
                    <a:ext cx="1152"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p</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0.07</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p</a:t>
                    </a:r>
                    <a:r>
                      <a:rPr lang="en-US" sz="1800">
                        <a:cs typeface="Times New Roman" pitchFamily="18" charset="0"/>
                        <a:sym typeface="Symbol" pitchFamily="18" charset="2"/>
                      </a:rPr>
                      <a:t> &gt; 0.07</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7449" name="Rectangle 64"/>
                  <p:cNvSpPr>
                    <a:spLocks noChangeArrowheads="1"/>
                  </p:cNvSpPr>
                  <p:nvPr/>
                </p:nvSpPr>
                <p:spPr bwMode="auto">
                  <a:xfrm>
                    <a:off x="3469" y="1038"/>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26" name="Group 65"/>
              <p:cNvGrpSpPr>
                <a:grpSpLocks/>
              </p:cNvGrpSpPr>
              <p:nvPr/>
            </p:nvGrpSpPr>
            <p:grpSpPr bwMode="auto">
              <a:xfrm>
                <a:off x="0" y="1615"/>
                <a:ext cx="993" cy="577"/>
                <a:chOff x="0" y="1615"/>
                <a:chExt cx="993" cy="577"/>
              </a:xfrm>
            </p:grpSpPr>
            <p:sp>
              <p:nvSpPr>
                <p:cNvPr id="17442" name="Rectangle 66"/>
                <p:cNvSpPr>
                  <a:spLocks noChangeArrowheads="1"/>
                </p:cNvSpPr>
                <p:nvPr/>
              </p:nvSpPr>
              <p:spPr bwMode="auto">
                <a:xfrm>
                  <a:off x="0" y="1615"/>
                  <a:ext cx="993"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43" name="Group 67"/>
                <p:cNvGrpSpPr>
                  <a:grpSpLocks/>
                </p:cNvGrpSpPr>
                <p:nvPr/>
              </p:nvGrpSpPr>
              <p:grpSpPr bwMode="auto">
                <a:xfrm>
                  <a:off x="0" y="1615"/>
                  <a:ext cx="993" cy="577"/>
                  <a:chOff x="0" y="1615"/>
                  <a:chExt cx="993" cy="577"/>
                </a:xfrm>
              </p:grpSpPr>
              <p:sp>
                <p:nvSpPr>
                  <p:cNvPr id="17444" name="Rectangle 68"/>
                  <p:cNvSpPr>
                    <a:spLocks noChangeArrowheads="1"/>
                  </p:cNvSpPr>
                  <p:nvPr/>
                </p:nvSpPr>
                <p:spPr bwMode="auto">
                  <a:xfrm>
                    <a:off x="43" y="1615"/>
                    <a:ext cx="907"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Variance</a:t>
                    </a:r>
                    <a:endParaRPr lang="en-US" sz="1200">
                      <a:cs typeface="Times New Roman" pitchFamily="18" charset="0"/>
                    </a:endParaRPr>
                  </a:p>
                  <a:p>
                    <a:endParaRPr lang="en-US"/>
                  </a:p>
                </p:txBody>
              </p:sp>
              <p:sp>
                <p:nvSpPr>
                  <p:cNvPr id="17445" name="Rectangle 69"/>
                  <p:cNvSpPr>
                    <a:spLocks noChangeArrowheads="1"/>
                  </p:cNvSpPr>
                  <p:nvPr/>
                </p:nvSpPr>
                <p:spPr bwMode="auto">
                  <a:xfrm>
                    <a:off x="0" y="1615"/>
                    <a:ext cx="993"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27" name="Group 70"/>
              <p:cNvGrpSpPr>
                <a:grpSpLocks/>
              </p:cNvGrpSpPr>
              <p:nvPr/>
            </p:nvGrpSpPr>
            <p:grpSpPr bwMode="auto">
              <a:xfrm>
                <a:off x="993" y="1615"/>
                <a:ext cx="1238" cy="577"/>
                <a:chOff x="993" y="1615"/>
                <a:chExt cx="1238" cy="577"/>
              </a:xfrm>
            </p:grpSpPr>
            <p:sp>
              <p:nvSpPr>
                <p:cNvPr id="17438" name="Rectangle 71"/>
                <p:cNvSpPr>
                  <a:spLocks noChangeArrowheads="1"/>
                </p:cNvSpPr>
                <p:nvPr/>
              </p:nvSpPr>
              <p:spPr bwMode="auto">
                <a:xfrm>
                  <a:off x="993" y="1615"/>
                  <a:ext cx="1238"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39" name="Group 72"/>
                <p:cNvGrpSpPr>
                  <a:grpSpLocks/>
                </p:cNvGrpSpPr>
                <p:nvPr/>
              </p:nvGrpSpPr>
              <p:grpSpPr bwMode="auto">
                <a:xfrm>
                  <a:off x="993" y="1615"/>
                  <a:ext cx="1238" cy="577"/>
                  <a:chOff x="993" y="1615"/>
                  <a:chExt cx="1238" cy="577"/>
                </a:xfrm>
              </p:grpSpPr>
              <p:sp>
                <p:nvSpPr>
                  <p:cNvPr id="17440" name="Rectangle 73"/>
                  <p:cNvSpPr>
                    <a:spLocks noChangeArrowheads="1"/>
                  </p:cNvSpPr>
                  <p:nvPr/>
                </p:nvSpPr>
                <p:spPr bwMode="auto">
                  <a:xfrm>
                    <a:off x="1036" y="1615"/>
                    <a:ext cx="1152"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s</a:t>
                    </a:r>
                    <a:r>
                      <a:rPr lang="en-US" sz="1800" baseline="30000">
                        <a:cs typeface="Times New Roman" pitchFamily="18" charset="0"/>
                      </a:rPr>
                      <a:t>2</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5.76</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s</a:t>
                    </a:r>
                    <a:r>
                      <a:rPr lang="en-US" sz="1800" baseline="30000">
                        <a:cs typeface="Times New Roman" pitchFamily="18" charset="0"/>
                        <a:sym typeface="Symbol" pitchFamily="18" charset="2"/>
                      </a:rPr>
                      <a:t>2</a:t>
                    </a:r>
                    <a:r>
                      <a:rPr lang="en-US" sz="1800">
                        <a:cs typeface="Times New Roman" pitchFamily="18" charset="0"/>
                        <a:sym typeface="Symbol" pitchFamily="18" charset="2"/>
                      </a:rPr>
                      <a:t> &lt; 5.76</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7441" name="Rectangle 74"/>
                  <p:cNvSpPr>
                    <a:spLocks noChangeArrowheads="1"/>
                  </p:cNvSpPr>
                  <p:nvPr/>
                </p:nvSpPr>
                <p:spPr bwMode="auto">
                  <a:xfrm>
                    <a:off x="993" y="1615"/>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28" name="Group 75"/>
              <p:cNvGrpSpPr>
                <a:grpSpLocks/>
              </p:cNvGrpSpPr>
              <p:nvPr/>
            </p:nvGrpSpPr>
            <p:grpSpPr bwMode="auto">
              <a:xfrm>
                <a:off x="2231" y="1615"/>
                <a:ext cx="1238" cy="577"/>
                <a:chOff x="2231" y="1615"/>
                <a:chExt cx="1238" cy="577"/>
              </a:xfrm>
            </p:grpSpPr>
            <p:sp>
              <p:nvSpPr>
                <p:cNvPr id="17434" name="Rectangle 76"/>
                <p:cNvSpPr>
                  <a:spLocks noChangeArrowheads="1"/>
                </p:cNvSpPr>
                <p:nvPr/>
              </p:nvSpPr>
              <p:spPr bwMode="auto">
                <a:xfrm>
                  <a:off x="2231" y="1615"/>
                  <a:ext cx="1238"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35" name="Group 77"/>
                <p:cNvGrpSpPr>
                  <a:grpSpLocks/>
                </p:cNvGrpSpPr>
                <p:nvPr/>
              </p:nvGrpSpPr>
              <p:grpSpPr bwMode="auto">
                <a:xfrm>
                  <a:off x="2231" y="1615"/>
                  <a:ext cx="1238" cy="577"/>
                  <a:chOff x="2231" y="1615"/>
                  <a:chExt cx="1238" cy="577"/>
                </a:xfrm>
              </p:grpSpPr>
              <p:sp>
                <p:nvSpPr>
                  <p:cNvPr id="17436" name="Rectangle 78"/>
                  <p:cNvSpPr>
                    <a:spLocks noChangeArrowheads="1"/>
                  </p:cNvSpPr>
                  <p:nvPr/>
                </p:nvSpPr>
                <p:spPr bwMode="auto">
                  <a:xfrm>
                    <a:off x="2274" y="1615"/>
                    <a:ext cx="1152"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s</a:t>
                    </a:r>
                    <a:r>
                      <a:rPr lang="en-US" sz="1800" baseline="30000">
                        <a:cs typeface="Times New Roman" pitchFamily="18" charset="0"/>
                      </a:rPr>
                      <a:t>2</a:t>
                    </a:r>
                    <a:r>
                      <a:rPr lang="en-US" sz="1800">
                        <a:cs typeface="Times New Roman" pitchFamily="18" charset="0"/>
                      </a:rPr>
                      <a:t> = 5.76</a:t>
                    </a:r>
                    <a:endParaRPr lang="en-US" sz="1200">
                      <a:cs typeface="Times New Roman" pitchFamily="18" charset="0"/>
                    </a:endParaRPr>
                  </a:p>
                  <a:p>
                    <a:r>
                      <a:rPr lang="en-US" sz="1800" i="1">
                        <a:cs typeface="Times New Roman" pitchFamily="18" charset="0"/>
                      </a:rPr>
                      <a:t>H</a:t>
                    </a:r>
                    <a:r>
                      <a:rPr lang="en-US" sz="1800" baseline="-30000">
                        <a:cs typeface="Times New Roman" pitchFamily="18" charset="0"/>
                      </a:rPr>
                      <a:t>1</a:t>
                    </a:r>
                    <a:r>
                      <a:rPr lang="en-US" sz="1800">
                        <a:cs typeface="Times New Roman" pitchFamily="18" charset="0"/>
                      </a:rPr>
                      <a:t>: </a:t>
                    </a:r>
                    <a:r>
                      <a:rPr lang="en-US" sz="1800" i="1">
                        <a:latin typeface="Symbol" pitchFamily="18" charset="2"/>
                        <a:cs typeface="Times New Roman" pitchFamily="18" charset="0"/>
                      </a:rPr>
                      <a:t>s</a:t>
                    </a:r>
                    <a:r>
                      <a:rPr lang="en-US" sz="1800" baseline="30000">
                        <a:cs typeface="Times New Roman" pitchFamily="18" charset="0"/>
                      </a:rPr>
                      <a:t>2</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5.76</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7437" name="Rectangle 79"/>
                  <p:cNvSpPr>
                    <a:spLocks noChangeArrowheads="1"/>
                  </p:cNvSpPr>
                  <p:nvPr/>
                </p:nvSpPr>
                <p:spPr bwMode="auto">
                  <a:xfrm>
                    <a:off x="2231" y="1615"/>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7429" name="Group 80"/>
              <p:cNvGrpSpPr>
                <a:grpSpLocks/>
              </p:cNvGrpSpPr>
              <p:nvPr/>
            </p:nvGrpSpPr>
            <p:grpSpPr bwMode="auto">
              <a:xfrm>
                <a:off x="3469" y="1615"/>
                <a:ext cx="1238" cy="577"/>
                <a:chOff x="3469" y="1615"/>
                <a:chExt cx="1238" cy="577"/>
              </a:xfrm>
            </p:grpSpPr>
            <p:sp>
              <p:nvSpPr>
                <p:cNvPr id="17430" name="Rectangle 81"/>
                <p:cNvSpPr>
                  <a:spLocks noChangeArrowheads="1"/>
                </p:cNvSpPr>
                <p:nvPr/>
              </p:nvSpPr>
              <p:spPr bwMode="auto">
                <a:xfrm>
                  <a:off x="3469" y="1615"/>
                  <a:ext cx="1238"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7431" name="Group 82"/>
                <p:cNvGrpSpPr>
                  <a:grpSpLocks/>
                </p:cNvGrpSpPr>
                <p:nvPr/>
              </p:nvGrpSpPr>
              <p:grpSpPr bwMode="auto">
                <a:xfrm>
                  <a:off x="3469" y="1615"/>
                  <a:ext cx="1238" cy="577"/>
                  <a:chOff x="3469" y="1615"/>
                  <a:chExt cx="1238" cy="577"/>
                </a:xfrm>
              </p:grpSpPr>
              <p:sp>
                <p:nvSpPr>
                  <p:cNvPr id="17432" name="Rectangle 83"/>
                  <p:cNvSpPr>
                    <a:spLocks noChangeArrowheads="1"/>
                  </p:cNvSpPr>
                  <p:nvPr/>
                </p:nvSpPr>
                <p:spPr bwMode="auto">
                  <a:xfrm>
                    <a:off x="3512" y="1615"/>
                    <a:ext cx="1152"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s</a:t>
                    </a:r>
                    <a:r>
                      <a:rPr lang="en-US" sz="1800" baseline="30000">
                        <a:cs typeface="Times New Roman" pitchFamily="18" charset="0"/>
                      </a:rPr>
                      <a:t>2</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5.76</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s</a:t>
                    </a:r>
                    <a:r>
                      <a:rPr lang="en-US" sz="1800" baseline="30000">
                        <a:cs typeface="Times New Roman" pitchFamily="18" charset="0"/>
                        <a:sym typeface="Symbol" pitchFamily="18" charset="2"/>
                      </a:rPr>
                      <a:t>2</a:t>
                    </a:r>
                    <a:r>
                      <a:rPr lang="en-US" sz="1800">
                        <a:cs typeface="Times New Roman" pitchFamily="18" charset="0"/>
                        <a:sym typeface="Symbol" pitchFamily="18" charset="2"/>
                      </a:rPr>
                      <a:t> &gt; 5.76</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7433" name="Rectangle 84"/>
                  <p:cNvSpPr>
                    <a:spLocks noChangeArrowheads="1"/>
                  </p:cNvSpPr>
                  <p:nvPr/>
                </p:nvSpPr>
                <p:spPr bwMode="auto">
                  <a:xfrm>
                    <a:off x="3469" y="1615"/>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sp>
          <p:nvSpPr>
            <p:cNvPr id="17413" name="Rectangle 85"/>
            <p:cNvSpPr>
              <a:spLocks noChangeArrowheads="1"/>
            </p:cNvSpPr>
            <p:nvPr/>
          </p:nvSpPr>
          <p:spPr bwMode="auto">
            <a:xfrm>
              <a:off x="-3" y="-3"/>
              <a:ext cx="4713" cy="2198"/>
            </a:xfrm>
            <a:prstGeom prst="rect">
              <a:avLst/>
            </a:prstGeom>
            <a:noFill/>
            <a:ln w="11112">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Examples of</a:t>
            </a:r>
            <a:br>
              <a:rPr lang="en-US" b="1" smtClean="0">
                <a:solidFill>
                  <a:srgbClr val="0000FF"/>
                </a:solidFill>
                <a:latin typeface="Comic Sans MS" pitchFamily="66" charset="0"/>
              </a:rPr>
            </a:br>
            <a:r>
              <a:rPr lang="en-US" b="1" smtClean="0">
                <a:solidFill>
                  <a:srgbClr val="0000FF"/>
                </a:solidFill>
                <a:latin typeface="Comic Sans MS" pitchFamily="66" charset="0"/>
              </a:rPr>
              <a:t>Two-Sample Tests</a:t>
            </a:r>
          </a:p>
        </p:txBody>
      </p:sp>
      <p:grpSp>
        <p:nvGrpSpPr>
          <p:cNvPr id="18435" name="Group 86"/>
          <p:cNvGrpSpPr>
            <a:grpSpLocks/>
          </p:cNvGrpSpPr>
          <p:nvPr/>
        </p:nvGrpSpPr>
        <p:grpSpPr bwMode="auto">
          <a:xfrm>
            <a:off x="762000" y="1905000"/>
            <a:ext cx="7612063" cy="3489325"/>
            <a:chOff x="-3" y="-3"/>
            <a:chExt cx="4795" cy="2198"/>
          </a:xfrm>
        </p:grpSpPr>
        <p:grpSp>
          <p:nvGrpSpPr>
            <p:cNvPr id="18436" name="Group 87"/>
            <p:cNvGrpSpPr>
              <a:grpSpLocks/>
            </p:cNvGrpSpPr>
            <p:nvPr/>
          </p:nvGrpSpPr>
          <p:grpSpPr bwMode="auto">
            <a:xfrm>
              <a:off x="0" y="0"/>
              <a:ext cx="4789" cy="2192"/>
              <a:chOff x="0" y="0"/>
              <a:chExt cx="4789" cy="2192"/>
            </a:xfrm>
          </p:grpSpPr>
          <p:grpSp>
            <p:nvGrpSpPr>
              <p:cNvPr id="18438" name="Group 88"/>
              <p:cNvGrpSpPr>
                <a:grpSpLocks/>
              </p:cNvGrpSpPr>
              <p:nvPr/>
            </p:nvGrpSpPr>
            <p:grpSpPr bwMode="auto">
              <a:xfrm>
                <a:off x="0" y="0"/>
                <a:ext cx="1075" cy="461"/>
                <a:chOff x="0" y="0"/>
                <a:chExt cx="1075" cy="461"/>
              </a:xfrm>
            </p:grpSpPr>
            <p:sp>
              <p:nvSpPr>
                <p:cNvPr id="18514" name="Rectangle 89"/>
                <p:cNvSpPr>
                  <a:spLocks noChangeArrowheads="1"/>
                </p:cNvSpPr>
                <p:nvPr/>
              </p:nvSpPr>
              <p:spPr bwMode="auto">
                <a:xfrm>
                  <a:off x="0" y="0"/>
                  <a:ext cx="1075"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515" name="Group 90"/>
                <p:cNvGrpSpPr>
                  <a:grpSpLocks/>
                </p:cNvGrpSpPr>
                <p:nvPr/>
              </p:nvGrpSpPr>
              <p:grpSpPr bwMode="auto">
                <a:xfrm>
                  <a:off x="0" y="0"/>
                  <a:ext cx="1075" cy="461"/>
                  <a:chOff x="0" y="0"/>
                  <a:chExt cx="1075" cy="461"/>
                </a:xfrm>
              </p:grpSpPr>
              <p:sp>
                <p:nvSpPr>
                  <p:cNvPr id="18516" name="Rectangle 91"/>
                  <p:cNvSpPr>
                    <a:spLocks noChangeArrowheads="1"/>
                  </p:cNvSpPr>
                  <p:nvPr/>
                </p:nvSpPr>
                <p:spPr bwMode="auto">
                  <a:xfrm>
                    <a:off x="43" y="0"/>
                    <a:ext cx="989"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Parameter</a:t>
                    </a:r>
                    <a:endParaRPr lang="en-US" sz="1200">
                      <a:cs typeface="Times New Roman" pitchFamily="18" charset="0"/>
                    </a:endParaRPr>
                  </a:p>
                  <a:p>
                    <a:endParaRPr lang="en-US"/>
                  </a:p>
                </p:txBody>
              </p:sp>
              <p:sp>
                <p:nvSpPr>
                  <p:cNvPr id="18517" name="Rectangle 92"/>
                  <p:cNvSpPr>
                    <a:spLocks noChangeArrowheads="1"/>
                  </p:cNvSpPr>
                  <p:nvPr/>
                </p:nvSpPr>
                <p:spPr bwMode="auto">
                  <a:xfrm>
                    <a:off x="0" y="0"/>
                    <a:ext cx="1075"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39" name="Group 93"/>
              <p:cNvGrpSpPr>
                <a:grpSpLocks/>
              </p:cNvGrpSpPr>
              <p:nvPr/>
            </p:nvGrpSpPr>
            <p:grpSpPr bwMode="auto">
              <a:xfrm>
                <a:off x="1075" y="0"/>
                <a:ext cx="1238" cy="461"/>
                <a:chOff x="1075" y="0"/>
                <a:chExt cx="1238" cy="461"/>
              </a:xfrm>
            </p:grpSpPr>
            <p:sp>
              <p:nvSpPr>
                <p:cNvPr id="18510" name="Rectangle 94"/>
                <p:cNvSpPr>
                  <a:spLocks noChangeArrowheads="1"/>
                </p:cNvSpPr>
                <p:nvPr/>
              </p:nvSpPr>
              <p:spPr bwMode="auto">
                <a:xfrm>
                  <a:off x="1075" y="0"/>
                  <a:ext cx="1238"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511" name="Group 95"/>
                <p:cNvGrpSpPr>
                  <a:grpSpLocks/>
                </p:cNvGrpSpPr>
                <p:nvPr/>
              </p:nvGrpSpPr>
              <p:grpSpPr bwMode="auto">
                <a:xfrm>
                  <a:off x="1075" y="0"/>
                  <a:ext cx="1238" cy="461"/>
                  <a:chOff x="1075" y="0"/>
                  <a:chExt cx="1238" cy="461"/>
                </a:xfrm>
              </p:grpSpPr>
              <p:sp>
                <p:nvSpPr>
                  <p:cNvPr id="18512" name="Rectangle 96"/>
                  <p:cNvSpPr>
                    <a:spLocks noChangeArrowheads="1"/>
                  </p:cNvSpPr>
                  <p:nvPr/>
                </p:nvSpPr>
                <p:spPr bwMode="auto">
                  <a:xfrm>
                    <a:off x="1118" y="0"/>
                    <a:ext cx="1152"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Left-Tail Test</a:t>
                    </a:r>
                    <a:endParaRPr lang="en-US" sz="1200">
                      <a:cs typeface="Times New Roman" pitchFamily="18" charset="0"/>
                    </a:endParaRPr>
                  </a:p>
                  <a:p>
                    <a:endParaRPr lang="en-US"/>
                  </a:p>
                </p:txBody>
              </p:sp>
              <p:sp>
                <p:nvSpPr>
                  <p:cNvPr id="18513" name="Rectangle 97"/>
                  <p:cNvSpPr>
                    <a:spLocks noChangeArrowheads="1"/>
                  </p:cNvSpPr>
                  <p:nvPr/>
                </p:nvSpPr>
                <p:spPr bwMode="auto">
                  <a:xfrm>
                    <a:off x="1075" y="0"/>
                    <a:ext cx="1238"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40" name="Group 98"/>
              <p:cNvGrpSpPr>
                <a:grpSpLocks/>
              </p:cNvGrpSpPr>
              <p:nvPr/>
            </p:nvGrpSpPr>
            <p:grpSpPr bwMode="auto">
              <a:xfrm>
                <a:off x="2313" y="0"/>
                <a:ext cx="1238" cy="461"/>
                <a:chOff x="2313" y="0"/>
                <a:chExt cx="1238" cy="461"/>
              </a:xfrm>
            </p:grpSpPr>
            <p:sp>
              <p:nvSpPr>
                <p:cNvPr id="18506" name="Rectangle 99"/>
                <p:cNvSpPr>
                  <a:spLocks noChangeArrowheads="1"/>
                </p:cNvSpPr>
                <p:nvPr/>
              </p:nvSpPr>
              <p:spPr bwMode="auto">
                <a:xfrm>
                  <a:off x="2313" y="0"/>
                  <a:ext cx="1238"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507" name="Group 100"/>
                <p:cNvGrpSpPr>
                  <a:grpSpLocks/>
                </p:cNvGrpSpPr>
                <p:nvPr/>
              </p:nvGrpSpPr>
              <p:grpSpPr bwMode="auto">
                <a:xfrm>
                  <a:off x="2313" y="0"/>
                  <a:ext cx="1238" cy="461"/>
                  <a:chOff x="2313" y="0"/>
                  <a:chExt cx="1238" cy="461"/>
                </a:xfrm>
              </p:grpSpPr>
              <p:sp>
                <p:nvSpPr>
                  <p:cNvPr id="18508" name="Rectangle 101"/>
                  <p:cNvSpPr>
                    <a:spLocks noChangeArrowheads="1"/>
                  </p:cNvSpPr>
                  <p:nvPr/>
                </p:nvSpPr>
                <p:spPr bwMode="auto">
                  <a:xfrm>
                    <a:off x="2356" y="0"/>
                    <a:ext cx="1152"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Two-Tail Test</a:t>
                    </a:r>
                    <a:endParaRPr lang="en-US" sz="1200">
                      <a:cs typeface="Times New Roman" pitchFamily="18" charset="0"/>
                    </a:endParaRPr>
                  </a:p>
                  <a:p>
                    <a:endParaRPr lang="en-US"/>
                  </a:p>
                </p:txBody>
              </p:sp>
              <p:sp>
                <p:nvSpPr>
                  <p:cNvPr id="18509" name="Rectangle 102"/>
                  <p:cNvSpPr>
                    <a:spLocks noChangeArrowheads="1"/>
                  </p:cNvSpPr>
                  <p:nvPr/>
                </p:nvSpPr>
                <p:spPr bwMode="auto">
                  <a:xfrm>
                    <a:off x="2313" y="0"/>
                    <a:ext cx="1238"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41" name="Group 103"/>
              <p:cNvGrpSpPr>
                <a:grpSpLocks/>
              </p:cNvGrpSpPr>
              <p:nvPr/>
            </p:nvGrpSpPr>
            <p:grpSpPr bwMode="auto">
              <a:xfrm>
                <a:off x="3551" y="0"/>
                <a:ext cx="1238" cy="461"/>
                <a:chOff x="3551" y="0"/>
                <a:chExt cx="1238" cy="461"/>
              </a:xfrm>
            </p:grpSpPr>
            <p:sp>
              <p:nvSpPr>
                <p:cNvPr id="18502" name="Rectangle 104"/>
                <p:cNvSpPr>
                  <a:spLocks noChangeArrowheads="1"/>
                </p:cNvSpPr>
                <p:nvPr/>
              </p:nvSpPr>
              <p:spPr bwMode="auto">
                <a:xfrm>
                  <a:off x="3551" y="0"/>
                  <a:ext cx="1238"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503" name="Group 105"/>
                <p:cNvGrpSpPr>
                  <a:grpSpLocks/>
                </p:cNvGrpSpPr>
                <p:nvPr/>
              </p:nvGrpSpPr>
              <p:grpSpPr bwMode="auto">
                <a:xfrm>
                  <a:off x="3551" y="0"/>
                  <a:ext cx="1238" cy="461"/>
                  <a:chOff x="3551" y="0"/>
                  <a:chExt cx="1238" cy="461"/>
                </a:xfrm>
              </p:grpSpPr>
              <p:sp>
                <p:nvSpPr>
                  <p:cNvPr id="18504" name="Rectangle 106"/>
                  <p:cNvSpPr>
                    <a:spLocks noChangeArrowheads="1"/>
                  </p:cNvSpPr>
                  <p:nvPr/>
                </p:nvSpPr>
                <p:spPr bwMode="auto">
                  <a:xfrm>
                    <a:off x="3594" y="0"/>
                    <a:ext cx="1152"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Right-Tail Test</a:t>
                    </a:r>
                    <a:endParaRPr lang="en-US" sz="1200">
                      <a:cs typeface="Times New Roman" pitchFamily="18" charset="0"/>
                    </a:endParaRPr>
                  </a:p>
                  <a:p>
                    <a:endParaRPr lang="en-US"/>
                  </a:p>
                </p:txBody>
              </p:sp>
              <p:sp>
                <p:nvSpPr>
                  <p:cNvPr id="18505" name="Rectangle 107"/>
                  <p:cNvSpPr>
                    <a:spLocks noChangeArrowheads="1"/>
                  </p:cNvSpPr>
                  <p:nvPr/>
                </p:nvSpPr>
                <p:spPr bwMode="auto">
                  <a:xfrm>
                    <a:off x="3551" y="0"/>
                    <a:ext cx="1238"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42" name="Group 108"/>
              <p:cNvGrpSpPr>
                <a:grpSpLocks/>
              </p:cNvGrpSpPr>
              <p:nvPr/>
            </p:nvGrpSpPr>
            <p:grpSpPr bwMode="auto">
              <a:xfrm>
                <a:off x="0" y="461"/>
                <a:ext cx="1075" cy="577"/>
                <a:chOff x="0" y="461"/>
                <a:chExt cx="1075" cy="577"/>
              </a:xfrm>
            </p:grpSpPr>
            <p:sp>
              <p:nvSpPr>
                <p:cNvPr id="18498" name="Rectangle 109"/>
                <p:cNvSpPr>
                  <a:spLocks noChangeArrowheads="1"/>
                </p:cNvSpPr>
                <p:nvPr/>
              </p:nvSpPr>
              <p:spPr bwMode="auto">
                <a:xfrm>
                  <a:off x="0" y="461"/>
                  <a:ext cx="1075"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99" name="Group 110"/>
                <p:cNvGrpSpPr>
                  <a:grpSpLocks/>
                </p:cNvGrpSpPr>
                <p:nvPr/>
              </p:nvGrpSpPr>
              <p:grpSpPr bwMode="auto">
                <a:xfrm>
                  <a:off x="0" y="461"/>
                  <a:ext cx="1075" cy="577"/>
                  <a:chOff x="0" y="461"/>
                  <a:chExt cx="1075" cy="577"/>
                </a:xfrm>
              </p:grpSpPr>
              <p:sp>
                <p:nvSpPr>
                  <p:cNvPr id="18500" name="Rectangle 111"/>
                  <p:cNvSpPr>
                    <a:spLocks noChangeArrowheads="1"/>
                  </p:cNvSpPr>
                  <p:nvPr/>
                </p:nvSpPr>
                <p:spPr bwMode="auto">
                  <a:xfrm>
                    <a:off x="43" y="461"/>
                    <a:ext cx="989"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2 Means</a:t>
                    </a:r>
                    <a:endParaRPr lang="en-US" sz="1200">
                      <a:cs typeface="Times New Roman" pitchFamily="18" charset="0"/>
                    </a:endParaRPr>
                  </a:p>
                  <a:p>
                    <a:endParaRPr lang="en-US"/>
                  </a:p>
                </p:txBody>
              </p:sp>
              <p:sp>
                <p:nvSpPr>
                  <p:cNvPr id="18501" name="Rectangle 112"/>
                  <p:cNvSpPr>
                    <a:spLocks noChangeArrowheads="1"/>
                  </p:cNvSpPr>
                  <p:nvPr/>
                </p:nvSpPr>
                <p:spPr bwMode="auto">
                  <a:xfrm>
                    <a:off x="0" y="461"/>
                    <a:ext cx="1075"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43" name="Group 113"/>
              <p:cNvGrpSpPr>
                <a:grpSpLocks/>
              </p:cNvGrpSpPr>
              <p:nvPr/>
            </p:nvGrpSpPr>
            <p:grpSpPr bwMode="auto">
              <a:xfrm>
                <a:off x="1075" y="461"/>
                <a:ext cx="1238" cy="577"/>
                <a:chOff x="1075" y="461"/>
                <a:chExt cx="1238" cy="577"/>
              </a:xfrm>
            </p:grpSpPr>
            <p:sp>
              <p:nvSpPr>
                <p:cNvPr id="18494" name="Rectangle 114"/>
                <p:cNvSpPr>
                  <a:spLocks noChangeArrowheads="1"/>
                </p:cNvSpPr>
                <p:nvPr/>
              </p:nvSpPr>
              <p:spPr bwMode="auto">
                <a:xfrm>
                  <a:off x="1075" y="461"/>
                  <a:ext cx="1238"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95" name="Group 115"/>
                <p:cNvGrpSpPr>
                  <a:grpSpLocks/>
                </p:cNvGrpSpPr>
                <p:nvPr/>
              </p:nvGrpSpPr>
              <p:grpSpPr bwMode="auto">
                <a:xfrm>
                  <a:off x="1075" y="461"/>
                  <a:ext cx="1238" cy="577"/>
                  <a:chOff x="1075" y="461"/>
                  <a:chExt cx="1238" cy="577"/>
                </a:xfrm>
              </p:grpSpPr>
              <p:sp>
                <p:nvSpPr>
                  <p:cNvPr id="18496" name="Rectangle 116"/>
                  <p:cNvSpPr>
                    <a:spLocks noChangeArrowheads="1"/>
                  </p:cNvSpPr>
                  <p:nvPr/>
                </p:nvSpPr>
                <p:spPr bwMode="auto">
                  <a:xfrm>
                    <a:off x="1118" y="461"/>
                    <a:ext cx="1152"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m</a:t>
                    </a:r>
                    <a:r>
                      <a:rPr lang="en-US" sz="1800" baseline="-30000">
                        <a:latin typeface="Symbol" pitchFamily="18" charset="2"/>
                        <a:cs typeface="Times New Roman" pitchFamily="18" charset="0"/>
                      </a:rPr>
                      <a:t>1</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a:t>
                    </a:r>
                    <a:r>
                      <a:rPr lang="en-US" sz="1800" i="1">
                        <a:latin typeface="Symbol" pitchFamily="18" charset="2"/>
                        <a:cs typeface="Times New Roman" pitchFamily="18" charset="0"/>
                        <a:sym typeface="Symbol" pitchFamily="18" charset="2"/>
                      </a:rPr>
                      <a:t>m</a:t>
                    </a:r>
                    <a:r>
                      <a:rPr lang="en-US" sz="1800" baseline="-30000">
                        <a:latin typeface="Symbol" pitchFamily="18" charset="2"/>
                        <a:cs typeface="Times New Roman" pitchFamily="18" charset="0"/>
                        <a:sym typeface="Symbol" pitchFamily="18" charset="2"/>
                      </a:rPr>
                      <a:t>2</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m</a:t>
                    </a:r>
                    <a:r>
                      <a:rPr lang="en-US" sz="1800" baseline="-30000">
                        <a:latin typeface="Symbol" pitchFamily="18" charset="2"/>
                        <a:cs typeface="Times New Roman" pitchFamily="18" charset="0"/>
                        <a:sym typeface="Symbol" pitchFamily="18" charset="2"/>
                      </a:rPr>
                      <a:t>1</a:t>
                    </a:r>
                    <a:r>
                      <a:rPr lang="en-US" sz="1800">
                        <a:cs typeface="Times New Roman" pitchFamily="18" charset="0"/>
                        <a:sym typeface="Symbol" pitchFamily="18" charset="2"/>
                      </a:rPr>
                      <a:t> &lt; </a:t>
                    </a:r>
                    <a:r>
                      <a:rPr lang="en-US" sz="1800" i="1">
                        <a:latin typeface="Symbol" pitchFamily="18" charset="2"/>
                        <a:cs typeface="Times New Roman" pitchFamily="18" charset="0"/>
                        <a:sym typeface="Symbol" pitchFamily="18" charset="2"/>
                      </a:rPr>
                      <a:t>m</a:t>
                    </a:r>
                    <a:r>
                      <a:rPr lang="en-US" sz="1800" baseline="-30000">
                        <a:latin typeface="Symbol" pitchFamily="18" charset="2"/>
                        <a:cs typeface="Times New Roman" pitchFamily="18" charset="0"/>
                        <a:sym typeface="Symbol" pitchFamily="18" charset="2"/>
                      </a:rPr>
                      <a:t>2</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8497" name="Rectangle 117"/>
                  <p:cNvSpPr>
                    <a:spLocks noChangeArrowheads="1"/>
                  </p:cNvSpPr>
                  <p:nvPr/>
                </p:nvSpPr>
                <p:spPr bwMode="auto">
                  <a:xfrm>
                    <a:off x="1075" y="461"/>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44" name="Group 118"/>
              <p:cNvGrpSpPr>
                <a:grpSpLocks/>
              </p:cNvGrpSpPr>
              <p:nvPr/>
            </p:nvGrpSpPr>
            <p:grpSpPr bwMode="auto">
              <a:xfrm>
                <a:off x="2313" y="461"/>
                <a:ext cx="1238" cy="577"/>
                <a:chOff x="2313" y="461"/>
                <a:chExt cx="1238" cy="577"/>
              </a:xfrm>
            </p:grpSpPr>
            <p:sp>
              <p:nvSpPr>
                <p:cNvPr id="18490" name="Rectangle 119"/>
                <p:cNvSpPr>
                  <a:spLocks noChangeArrowheads="1"/>
                </p:cNvSpPr>
                <p:nvPr/>
              </p:nvSpPr>
              <p:spPr bwMode="auto">
                <a:xfrm>
                  <a:off x="2313" y="461"/>
                  <a:ext cx="1238"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91" name="Group 120"/>
                <p:cNvGrpSpPr>
                  <a:grpSpLocks/>
                </p:cNvGrpSpPr>
                <p:nvPr/>
              </p:nvGrpSpPr>
              <p:grpSpPr bwMode="auto">
                <a:xfrm>
                  <a:off x="2313" y="461"/>
                  <a:ext cx="1238" cy="577"/>
                  <a:chOff x="2313" y="461"/>
                  <a:chExt cx="1238" cy="577"/>
                </a:xfrm>
              </p:grpSpPr>
              <p:sp>
                <p:nvSpPr>
                  <p:cNvPr id="18492" name="Rectangle 121"/>
                  <p:cNvSpPr>
                    <a:spLocks noChangeArrowheads="1"/>
                  </p:cNvSpPr>
                  <p:nvPr/>
                </p:nvSpPr>
                <p:spPr bwMode="auto">
                  <a:xfrm>
                    <a:off x="2356" y="461"/>
                    <a:ext cx="1152"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m</a:t>
                    </a:r>
                    <a:r>
                      <a:rPr lang="en-US" sz="1800" baseline="-30000">
                        <a:latin typeface="Symbol" pitchFamily="18" charset="2"/>
                        <a:cs typeface="Times New Roman" pitchFamily="18" charset="0"/>
                      </a:rPr>
                      <a:t>1</a:t>
                    </a:r>
                    <a:r>
                      <a:rPr lang="en-US" sz="1800">
                        <a:cs typeface="Times New Roman" pitchFamily="18" charset="0"/>
                      </a:rPr>
                      <a:t> = </a:t>
                    </a:r>
                    <a:r>
                      <a:rPr lang="en-US" sz="1800" i="1">
                        <a:latin typeface="Symbol" pitchFamily="18" charset="2"/>
                        <a:cs typeface="Times New Roman" pitchFamily="18" charset="0"/>
                      </a:rPr>
                      <a:t>m</a:t>
                    </a:r>
                    <a:r>
                      <a:rPr lang="en-US" sz="1800" baseline="-30000">
                        <a:latin typeface="Symbol" pitchFamily="18" charset="2"/>
                        <a:cs typeface="Times New Roman" pitchFamily="18" charset="0"/>
                      </a:rPr>
                      <a:t>2</a:t>
                    </a:r>
                    <a:endParaRPr lang="en-US" sz="1200">
                      <a:cs typeface="Times New Roman" pitchFamily="18" charset="0"/>
                    </a:endParaRPr>
                  </a:p>
                  <a:p>
                    <a:r>
                      <a:rPr lang="en-US" sz="1800" i="1">
                        <a:cs typeface="Times New Roman" pitchFamily="18" charset="0"/>
                      </a:rPr>
                      <a:t>H</a:t>
                    </a:r>
                    <a:r>
                      <a:rPr lang="en-US" sz="1800" baseline="-30000">
                        <a:cs typeface="Times New Roman" pitchFamily="18" charset="0"/>
                      </a:rPr>
                      <a:t>1</a:t>
                    </a:r>
                    <a:r>
                      <a:rPr lang="en-US" sz="1800">
                        <a:cs typeface="Times New Roman" pitchFamily="18" charset="0"/>
                      </a:rPr>
                      <a:t>: </a:t>
                    </a:r>
                    <a:r>
                      <a:rPr lang="en-US" sz="1800" i="1">
                        <a:latin typeface="Symbol" pitchFamily="18" charset="2"/>
                        <a:cs typeface="Times New Roman" pitchFamily="18" charset="0"/>
                      </a:rPr>
                      <a:t>m</a:t>
                    </a:r>
                    <a:r>
                      <a:rPr lang="en-US" sz="1800" baseline="-30000">
                        <a:latin typeface="Symbol" pitchFamily="18" charset="2"/>
                        <a:cs typeface="Times New Roman" pitchFamily="18" charset="0"/>
                      </a:rPr>
                      <a:t>1</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a:t>
                    </a:r>
                    <a:r>
                      <a:rPr lang="en-US" sz="1800" i="1">
                        <a:latin typeface="Symbol" pitchFamily="18" charset="2"/>
                        <a:cs typeface="Times New Roman" pitchFamily="18" charset="0"/>
                        <a:sym typeface="Symbol" pitchFamily="18" charset="2"/>
                      </a:rPr>
                      <a:t>m</a:t>
                    </a:r>
                    <a:r>
                      <a:rPr lang="en-US" sz="1800" baseline="-30000">
                        <a:latin typeface="Symbol" pitchFamily="18" charset="2"/>
                        <a:cs typeface="Times New Roman" pitchFamily="18" charset="0"/>
                        <a:sym typeface="Symbol" pitchFamily="18" charset="2"/>
                      </a:rPr>
                      <a:t>2</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8493" name="Rectangle 122"/>
                  <p:cNvSpPr>
                    <a:spLocks noChangeArrowheads="1"/>
                  </p:cNvSpPr>
                  <p:nvPr/>
                </p:nvSpPr>
                <p:spPr bwMode="auto">
                  <a:xfrm>
                    <a:off x="2313" y="461"/>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45" name="Group 123"/>
              <p:cNvGrpSpPr>
                <a:grpSpLocks/>
              </p:cNvGrpSpPr>
              <p:nvPr/>
            </p:nvGrpSpPr>
            <p:grpSpPr bwMode="auto">
              <a:xfrm>
                <a:off x="3551" y="461"/>
                <a:ext cx="1238" cy="577"/>
                <a:chOff x="3551" y="461"/>
                <a:chExt cx="1238" cy="577"/>
              </a:xfrm>
            </p:grpSpPr>
            <p:sp>
              <p:nvSpPr>
                <p:cNvPr id="18486" name="Rectangle 124"/>
                <p:cNvSpPr>
                  <a:spLocks noChangeArrowheads="1"/>
                </p:cNvSpPr>
                <p:nvPr/>
              </p:nvSpPr>
              <p:spPr bwMode="auto">
                <a:xfrm>
                  <a:off x="3551" y="461"/>
                  <a:ext cx="1238"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87" name="Group 125"/>
                <p:cNvGrpSpPr>
                  <a:grpSpLocks/>
                </p:cNvGrpSpPr>
                <p:nvPr/>
              </p:nvGrpSpPr>
              <p:grpSpPr bwMode="auto">
                <a:xfrm>
                  <a:off x="3551" y="461"/>
                  <a:ext cx="1238" cy="577"/>
                  <a:chOff x="3551" y="461"/>
                  <a:chExt cx="1238" cy="577"/>
                </a:xfrm>
              </p:grpSpPr>
              <p:sp>
                <p:nvSpPr>
                  <p:cNvPr id="18488" name="Rectangle 126"/>
                  <p:cNvSpPr>
                    <a:spLocks noChangeArrowheads="1"/>
                  </p:cNvSpPr>
                  <p:nvPr/>
                </p:nvSpPr>
                <p:spPr bwMode="auto">
                  <a:xfrm>
                    <a:off x="3594" y="461"/>
                    <a:ext cx="1152" cy="57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m</a:t>
                    </a:r>
                    <a:r>
                      <a:rPr lang="en-US" sz="1800" baseline="-30000">
                        <a:latin typeface="Symbol" pitchFamily="18" charset="2"/>
                        <a:cs typeface="Times New Roman" pitchFamily="18" charset="0"/>
                      </a:rPr>
                      <a:t>1</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a:t>
                    </a:r>
                    <a:r>
                      <a:rPr lang="en-US" sz="1800" i="1">
                        <a:latin typeface="Symbol" pitchFamily="18" charset="2"/>
                        <a:cs typeface="Times New Roman" pitchFamily="18" charset="0"/>
                        <a:sym typeface="Symbol" pitchFamily="18" charset="2"/>
                      </a:rPr>
                      <a:t>m</a:t>
                    </a:r>
                    <a:r>
                      <a:rPr lang="en-US" sz="1800" baseline="-30000">
                        <a:latin typeface="Symbol" pitchFamily="18" charset="2"/>
                        <a:cs typeface="Times New Roman" pitchFamily="18" charset="0"/>
                        <a:sym typeface="Symbol" pitchFamily="18" charset="2"/>
                      </a:rPr>
                      <a:t>2</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m</a:t>
                    </a:r>
                    <a:r>
                      <a:rPr lang="en-US" sz="1800" baseline="-30000">
                        <a:latin typeface="Symbol" pitchFamily="18" charset="2"/>
                        <a:cs typeface="Times New Roman" pitchFamily="18" charset="0"/>
                        <a:sym typeface="Symbol" pitchFamily="18" charset="2"/>
                      </a:rPr>
                      <a:t>1</a:t>
                    </a:r>
                    <a:r>
                      <a:rPr lang="en-US" sz="1800">
                        <a:cs typeface="Times New Roman" pitchFamily="18" charset="0"/>
                        <a:sym typeface="Symbol" pitchFamily="18" charset="2"/>
                      </a:rPr>
                      <a:t> &gt; </a:t>
                    </a:r>
                    <a:r>
                      <a:rPr lang="en-US" sz="1800" i="1">
                        <a:latin typeface="Symbol" pitchFamily="18" charset="2"/>
                        <a:cs typeface="Times New Roman" pitchFamily="18" charset="0"/>
                        <a:sym typeface="Symbol" pitchFamily="18" charset="2"/>
                      </a:rPr>
                      <a:t>m</a:t>
                    </a:r>
                    <a:r>
                      <a:rPr lang="en-US" sz="1800" baseline="-30000">
                        <a:latin typeface="Symbol" pitchFamily="18" charset="2"/>
                        <a:cs typeface="Times New Roman" pitchFamily="18" charset="0"/>
                        <a:sym typeface="Symbol" pitchFamily="18" charset="2"/>
                      </a:rPr>
                      <a:t>2</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8489" name="Rectangle 127"/>
                  <p:cNvSpPr>
                    <a:spLocks noChangeArrowheads="1"/>
                  </p:cNvSpPr>
                  <p:nvPr/>
                </p:nvSpPr>
                <p:spPr bwMode="auto">
                  <a:xfrm>
                    <a:off x="3551" y="461"/>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46" name="Group 128"/>
              <p:cNvGrpSpPr>
                <a:grpSpLocks/>
              </p:cNvGrpSpPr>
              <p:nvPr/>
            </p:nvGrpSpPr>
            <p:grpSpPr bwMode="auto">
              <a:xfrm>
                <a:off x="0" y="1038"/>
                <a:ext cx="1075" cy="577"/>
                <a:chOff x="0" y="1038"/>
                <a:chExt cx="1075" cy="577"/>
              </a:xfrm>
            </p:grpSpPr>
            <p:sp>
              <p:nvSpPr>
                <p:cNvPr id="18482" name="Rectangle 129"/>
                <p:cNvSpPr>
                  <a:spLocks noChangeArrowheads="1"/>
                </p:cNvSpPr>
                <p:nvPr/>
              </p:nvSpPr>
              <p:spPr bwMode="auto">
                <a:xfrm>
                  <a:off x="0" y="1038"/>
                  <a:ext cx="1075"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83" name="Group 130"/>
                <p:cNvGrpSpPr>
                  <a:grpSpLocks/>
                </p:cNvGrpSpPr>
                <p:nvPr/>
              </p:nvGrpSpPr>
              <p:grpSpPr bwMode="auto">
                <a:xfrm>
                  <a:off x="0" y="1038"/>
                  <a:ext cx="1075" cy="577"/>
                  <a:chOff x="0" y="1038"/>
                  <a:chExt cx="1075" cy="577"/>
                </a:xfrm>
              </p:grpSpPr>
              <p:sp>
                <p:nvSpPr>
                  <p:cNvPr id="18484" name="Rectangle 131"/>
                  <p:cNvSpPr>
                    <a:spLocks noChangeArrowheads="1"/>
                  </p:cNvSpPr>
                  <p:nvPr/>
                </p:nvSpPr>
                <p:spPr bwMode="auto">
                  <a:xfrm>
                    <a:off x="43" y="1038"/>
                    <a:ext cx="989"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2 Proportions</a:t>
                    </a:r>
                    <a:endParaRPr lang="en-US" sz="1200">
                      <a:cs typeface="Times New Roman" pitchFamily="18" charset="0"/>
                    </a:endParaRPr>
                  </a:p>
                  <a:p>
                    <a:endParaRPr lang="en-US"/>
                  </a:p>
                </p:txBody>
              </p:sp>
              <p:sp>
                <p:nvSpPr>
                  <p:cNvPr id="18485" name="Rectangle 132"/>
                  <p:cNvSpPr>
                    <a:spLocks noChangeArrowheads="1"/>
                  </p:cNvSpPr>
                  <p:nvPr/>
                </p:nvSpPr>
                <p:spPr bwMode="auto">
                  <a:xfrm>
                    <a:off x="0" y="1038"/>
                    <a:ext cx="1075"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47" name="Group 133"/>
              <p:cNvGrpSpPr>
                <a:grpSpLocks/>
              </p:cNvGrpSpPr>
              <p:nvPr/>
            </p:nvGrpSpPr>
            <p:grpSpPr bwMode="auto">
              <a:xfrm>
                <a:off x="1075" y="1038"/>
                <a:ext cx="1238" cy="577"/>
                <a:chOff x="1075" y="1038"/>
                <a:chExt cx="1238" cy="577"/>
              </a:xfrm>
            </p:grpSpPr>
            <p:sp>
              <p:nvSpPr>
                <p:cNvPr id="18478" name="Rectangle 134"/>
                <p:cNvSpPr>
                  <a:spLocks noChangeArrowheads="1"/>
                </p:cNvSpPr>
                <p:nvPr/>
              </p:nvSpPr>
              <p:spPr bwMode="auto">
                <a:xfrm>
                  <a:off x="1075" y="1038"/>
                  <a:ext cx="1238"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79" name="Group 135"/>
                <p:cNvGrpSpPr>
                  <a:grpSpLocks/>
                </p:cNvGrpSpPr>
                <p:nvPr/>
              </p:nvGrpSpPr>
              <p:grpSpPr bwMode="auto">
                <a:xfrm>
                  <a:off x="1075" y="1038"/>
                  <a:ext cx="1238" cy="577"/>
                  <a:chOff x="1075" y="1038"/>
                  <a:chExt cx="1238" cy="577"/>
                </a:xfrm>
              </p:grpSpPr>
              <p:sp>
                <p:nvSpPr>
                  <p:cNvPr id="18480" name="Rectangle 136"/>
                  <p:cNvSpPr>
                    <a:spLocks noChangeArrowheads="1"/>
                  </p:cNvSpPr>
                  <p:nvPr/>
                </p:nvSpPr>
                <p:spPr bwMode="auto">
                  <a:xfrm>
                    <a:off x="1118" y="1038"/>
                    <a:ext cx="1152"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p</a:t>
                    </a:r>
                    <a:r>
                      <a:rPr lang="en-US" sz="1800" baseline="-30000">
                        <a:latin typeface="Symbol" pitchFamily="18" charset="2"/>
                        <a:cs typeface="Times New Roman" pitchFamily="18" charset="0"/>
                      </a:rPr>
                      <a:t>1</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a:t>
                    </a:r>
                    <a:r>
                      <a:rPr lang="en-US" sz="1800" i="1">
                        <a:latin typeface="Symbol" pitchFamily="18" charset="2"/>
                        <a:cs typeface="Times New Roman" pitchFamily="18" charset="0"/>
                        <a:sym typeface="Symbol" pitchFamily="18" charset="2"/>
                      </a:rPr>
                      <a:t>p</a:t>
                    </a:r>
                    <a:r>
                      <a:rPr lang="en-US" sz="1800" baseline="-30000">
                        <a:latin typeface="Symbol" pitchFamily="18" charset="2"/>
                        <a:cs typeface="Times New Roman" pitchFamily="18" charset="0"/>
                        <a:sym typeface="Symbol" pitchFamily="18" charset="2"/>
                      </a:rPr>
                      <a:t>2</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p</a:t>
                    </a:r>
                    <a:r>
                      <a:rPr lang="en-US" sz="1800" baseline="-30000">
                        <a:latin typeface="Symbol" pitchFamily="18" charset="2"/>
                        <a:cs typeface="Times New Roman" pitchFamily="18" charset="0"/>
                        <a:sym typeface="Symbol" pitchFamily="18" charset="2"/>
                      </a:rPr>
                      <a:t>1</a:t>
                    </a:r>
                    <a:r>
                      <a:rPr lang="en-US" sz="1800">
                        <a:cs typeface="Times New Roman" pitchFamily="18" charset="0"/>
                        <a:sym typeface="Symbol" pitchFamily="18" charset="2"/>
                      </a:rPr>
                      <a:t> &lt; </a:t>
                    </a:r>
                    <a:r>
                      <a:rPr lang="en-US" sz="1800" i="1">
                        <a:latin typeface="Symbol" pitchFamily="18" charset="2"/>
                        <a:cs typeface="Times New Roman" pitchFamily="18" charset="0"/>
                        <a:sym typeface="Symbol" pitchFamily="18" charset="2"/>
                      </a:rPr>
                      <a:t>p</a:t>
                    </a:r>
                    <a:r>
                      <a:rPr lang="en-US" sz="1800" baseline="-30000">
                        <a:latin typeface="Symbol" pitchFamily="18" charset="2"/>
                        <a:cs typeface="Times New Roman" pitchFamily="18" charset="0"/>
                        <a:sym typeface="Symbol" pitchFamily="18" charset="2"/>
                      </a:rPr>
                      <a:t>2</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8481" name="Rectangle 137"/>
                  <p:cNvSpPr>
                    <a:spLocks noChangeArrowheads="1"/>
                  </p:cNvSpPr>
                  <p:nvPr/>
                </p:nvSpPr>
                <p:spPr bwMode="auto">
                  <a:xfrm>
                    <a:off x="1075" y="1038"/>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48" name="Group 138"/>
              <p:cNvGrpSpPr>
                <a:grpSpLocks/>
              </p:cNvGrpSpPr>
              <p:nvPr/>
            </p:nvGrpSpPr>
            <p:grpSpPr bwMode="auto">
              <a:xfrm>
                <a:off x="2313" y="1038"/>
                <a:ext cx="1238" cy="577"/>
                <a:chOff x="2313" y="1038"/>
                <a:chExt cx="1238" cy="577"/>
              </a:xfrm>
            </p:grpSpPr>
            <p:sp>
              <p:nvSpPr>
                <p:cNvPr id="18474" name="Rectangle 139"/>
                <p:cNvSpPr>
                  <a:spLocks noChangeArrowheads="1"/>
                </p:cNvSpPr>
                <p:nvPr/>
              </p:nvSpPr>
              <p:spPr bwMode="auto">
                <a:xfrm>
                  <a:off x="2313" y="1038"/>
                  <a:ext cx="1238"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75" name="Group 140"/>
                <p:cNvGrpSpPr>
                  <a:grpSpLocks/>
                </p:cNvGrpSpPr>
                <p:nvPr/>
              </p:nvGrpSpPr>
              <p:grpSpPr bwMode="auto">
                <a:xfrm>
                  <a:off x="2313" y="1038"/>
                  <a:ext cx="1238" cy="577"/>
                  <a:chOff x="2313" y="1038"/>
                  <a:chExt cx="1238" cy="577"/>
                </a:xfrm>
              </p:grpSpPr>
              <p:sp>
                <p:nvSpPr>
                  <p:cNvPr id="18476" name="Rectangle 141"/>
                  <p:cNvSpPr>
                    <a:spLocks noChangeArrowheads="1"/>
                  </p:cNvSpPr>
                  <p:nvPr/>
                </p:nvSpPr>
                <p:spPr bwMode="auto">
                  <a:xfrm>
                    <a:off x="2356" y="1038"/>
                    <a:ext cx="1152"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p</a:t>
                    </a:r>
                    <a:r>
                      <a:rPr lang="en-US" sz="1800" baseline="-30000">
                        <a:latin typeface="Symbol" pitchFamily="18" charset="2"/>
                        <a:cs typeface="Times New Roman" pitchFamily="18" charset="0"/>
                      </a:rPr>
                      <a:t>1</a:t>
                    </a:r>
                    <a:r>
                      <a:rPr lang="en-US" sz="1800">
                        <a:cs typeface="Times New Roman" pitchFamily="18" charset="0"/>
                      </a:rPr>
                      <a:t> = </a:t>
                    </a:r>
                    <a:r>
                      <a:rPr lang="en-US" sz="1800" i="1">
                        <a:latin typeface="Symbol" pitchFamily="18" charset="2"/>
                        <a:cs typeface="Times New Roman" pitchFamily="18" charset="0"/>
                      </a:rPr>
                      <a:t>p</a:t>
                    </a:r>
                    <a:r>
                      <a:rPr lang="en-US" sz="1800" baseline="-30000">
                        <a:latin typeface="Symbol" pitchFamily="18" charset="2"/>
                        <a:cs typeface="Times New Roman" pitchFamily="18" charset="0"/>
                      </a:rPr>
                      <a:t>2</a:t>
                    </a:r>
                    <a:endParaRPr lang="en-US" sz="1200">
                      <a:cs typeface="Times New Roman" pitchFamily="18" charset="0"/>
                    </a:endParaRPr>
                  </a:p>
                  <a:p>
                    <a:r>
                      <a:rPr lang="en-US" sz="1800" i="1">
                        <a:cs typeface="Times New Roman" pitchFamily="18" charset="0"/>
                      </a:rPr>
                      <a:t>H</a:t>
                    </a:r>
                    <a:r>
                      <a:rPr lang="en-US" sz="1800" baseline="-30000">
                        <a:cs typeface="Times New Roman" pitchFamily="18" charset="0"/>
                      </a:rPr>
                      <a:t>1</a:t>
                    </a:r>
                    <a:r>
                      <a:rPr lang="en-US" sz="1800">
                        <a:cs typeface="Times New Roman" pitchFamily="18" charset="0"/>
                      </a:rPr>
                      <a:t>: </a:t>
                    </a:r>
                    <a:r>
                      <a:rPr lang="en-US" sz="1800" i="1">
                        <a:latin typeface="Symbol" pitchFamily="18" charset="2"/>
                        <a:cs typeface="Times New Roman" pitchFamily="18" charset="0"/>
                      </a:rPr>
                      <a:t>p</a:t>
                    </a:r>
                    <a:r>
                      <a:rPr lang="en-US" sz="1800" baseline="-30000">
                        <a:latin typeface="Symbol" pitchFamily="18" charset="2"/>
                        <a:cs typeface="Times New Roman" pitchFamily="18" charset="0"/>
                      </a:rPr>
                      <a:t>1</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a:t>
                    </a:r>
                    <a:r>
                      <a:rPr lang="en-US" sz="1800" i="1">
                        <a:latin typeface="Symbol" pitchFamily="18" charset="2"/>
                        <a:cs typeface="Times New Roman" pitchFamily="18" charset="0"/>
                        <a:sym typeface="Symbol" pitchFamily="18" charset="2"/>
                      </a:rPr>
                      <a:t>p</a:t>
                    </a:r>
                    <a:r>
                      <a:rPr lang="en-US" sz="1800" baseline="-30000">
                        <a:latin typeface="Symbol" pitchFamily="18" charset="2"/>
                        <a:cs typeface="Times New Roman" pitchFamily="18" charset="0"/>
                        <a:sym typeface="Symbol" pitchFamily="18" charset="2"/>
                      </a:rPr>
                      <a:t>2</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8477" name="Rectangle 142"/>
                  <p:cNvSpPr>
                    <a:spLocks noChangeArrowheads="1"/>
                  </p:cNvSpPr>
                  <p:nvPr/>
                </p:nvSpPr>
                <p:spPr bwMode="auto">
                  <a:xfrm>
                    <a:off x="2313" y="1038"/>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49" name="Group 143"/>
              <p:cNvGrpSpPr>
                <a:grpSpLocks/>
              </p:cNvGrpSpPr>
              <p:nvPr/>
            </p:nvGrpSpPr>
            <p:grpSpPr bwMode="auto">
              <a:xfrm>
                <a:off x="3551" y="1038"/>
                <a:ext cx="1238" cy="577"/>
                <a:chOff x="3551" y="1038"/>
                <a:chExt cx="1238" cy="577"/>
              </a:xfrm>
            </p:grpSpPr>
            <p:sp>
              <p:nvSpPr>
                <p:cNvPr id="18470" name="Rectangle 144"/>
                <p:cNvSpPr>
                  <a:spLocks noChangeArrowheads="1"/>
                </p:cNvSpPr>
                <p:nvPr/>
              </p:nvSpPr>
              <p:spPr bwMode="auto">
                <a:xfrm>
                  <a:off x="3551" y="1038"/>
                  <a:ext cx="1238"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71" name="Group 145"/>
                <p:cNvGrpSpPr>
                  <a:grpSpLocks/>
                </p:cNvGrpSpPr>
                <p:nvPr/>
              </p:nvGrpSpPr>
              <p:grpSpPr bwMode="auto">
                <a:xfrm>
                  <a:off x="3551" y="1038"/>
                  <a:ext cx="1238" cy="577"/>
                  <a:chOff x="3551" y="1038"/>
                  <a:chExt cx="1238" cy="577"/>
                </a:xfrm>
              </p:grpSpPr>
              <p:sp>
                <p:nvSpPr>
                  <p:cNvPr id="18472" name="Rectangle 146"/>
                  <p:cNvSpPr>
                    <a:spLocks noChangeArrowheads="1"/>
                  </p:cNvSpPr>
                  <p:nvPr/>
                </p:nvSpPr>
                <p:spPr bwMode="auto">
                  <a:xfrm>
                    <a:off x="3594" y="1038"/>
                    <a:ext cx="1152" cy="577"/>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p</a:t>
                    </a:r>
                    <a:r>
                      <a:rPr lang="en-US" sz="1800" baseline="-30000">
                        <a:latin typeface="Symbol" pitchFamily="18" charset="2"/>
                        <a:cs typeface="Times New Roman" pitchFamily="18" charset="0"/>
                      </a:rPr>
                      <a:t>1</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a:t>
                    </a:r>
                    <a:r>
                      <a:rPr lang="en-US" sz="1800" i="1">
                        <a:latin typeface="Symbol" pitchFamily="18" charset="2"/>
                        <a:cs typeface="Times New Roman" pitchFamily="18" charset="0"/>
                        <a:sym typeface="Symbol" pitchFamily="18" charset="2"/>
                      </a:rPr>
                      <a:t>p</a:t>
                    </a:r>
                    <a:r>
                      <a:rPr lang="en-US" sz="1800" baseline="-30000">
                        <a:latin typeface="Symbol" pitchFamily="18" charset="2"/>
                        <a:cs typeface="Times New Roman" pitchFamily="18" charset="0"/>
                        <a:sym typeface="Symbol" pitchFamily="18" charset="2"/>
                      </a:rPr>
                      <a:t>2</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p</a:t>
                    </a:r>
                    <a:r>
                      <a:rPr lang="en-US" sz="1800" baseline="-30000">
                        <a:latin typeface="Symbol" pitchFamily="18" charset="2"/>
                        <a:cs typeface="Times New Roman" pitchFamily="18" charset="0"/>
                        <a:sym typeface="Symbol" pitchFamily="18" charset="2"/>
                      </a:rPr>
                      <a:t>1</a:t>
                    </a:r>
                    <a:r>
                      <a:rPr lang="en-US" sz="1800">
                        <a:cs typeface="Times New Roman" pitchFamily="18" charset="0"/>
                        <a:sym typeface="Symbol" pitchFamily="18" charset="2"/>
                      </a:rPr>
                      <a:t> &gt; </a:t>
                    </a:r>
                    <a:r>
                      <a:rPr lang="en-US" sz="1800" i="1">
                        <a:latin typeface="Symbol" pitchFamily="18" charset="2"/>
                        <a:cs typeface="Times New Roman" pitchFamily="18" charset="0"/>
                        <a:sym typeface="Symbol" pitchFamily="18" charset="2"/>
                      </a:rPr>
                      <a:t>p</a:t>
                    </a:r>
                    <a:r>
                      <a:rPr lang="en-US" sz="1800" baseline="-30000">
                        <a:latin typeface="Symbol" pitchFamily="18" charset="2"/>
                        <a:cs typeface="Times New Roman" pitchFamily="18" charset="0"/>
                        <a:sym typeface="Symbol" pitchFamily="18" charset="2"/>
                      </a:rPr>
                      <a:t>2</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8473" name="Rectangle 147"/>
                  <p:cNvSpPr>
                    <a:spLocks noChangeArrowheads="1"/>
                  </p:cNvSpPr>
                  <p:nvPr/>
                </p:nvSpPr>
                <p:spPr bwMode="auto">
                  <a:xfrm>
                    <a:off x="3551" y="1038"/>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50" name="Group 148"/>
              <p:cNvGrpSpPr>
                <a:grpSpLocks/>
              </p:cNvGrpSpPr>
              <p:nvPr/>
            </p:nvGrpSpPr>
            <p:grpSpPr bwMode="auto">
              <a:xfrm>
                <a:off x="0" y="1615"/>
                <a:ext cx="1075" cy="577"/>
                <a:chOff x="0" y="1615"/>
                <a:chExt cx="1075" cy="577"/>
              </a:xfrm>
            </p:grpSpPr>
            <p:sp>
              <p:nvSpPr>
                <p:cNvPr id="18466" name="Rectangle 149"/>
                <p:cNvSpPr>
                  <a:spLocks noChangeArrowheads="1"/>
                </p:cNvSpPr>
                <p:nvPr/>
              </p:nvSpPr>
              <p:spPr bwMode="auto">
                <a:xfrm>
                  <a:off x="0" y="1615"/>
                  <a:ext cx="1075"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67" name="Group 150"/>
                <p:cNvGrpSpPr>
                  <a:grpSpLocks/>
                </p:cNvGrpSpPr>
                <p:nvPr/>
              </p:nvGrpSpPr>
              <p:grpSpPr bwMode="auto">
                <a:xfrm>
                  <a:off x="0" y="1615"/>
                  <a:ext cx="1075" cy="577"/>
                  <a:chOff x="0" y="1615"/>
                  <a:chExt cx="1075" cy="577"/>
                </a:xfrm>
              </p:grpSpPr>
              <p:sp>
                <p:nvSpPr>
                  <p:cNvPr id="18468" name="Rectangle 151"/>
                  <p:cNvSpPr>
                    <a:spLocks noChangeArrowheads="1"/>
                  </p:cNvSpPr>
                  <p:nvPr/>
                </p:nvSpPr>
                <p:spPr bwMode="auto">
                  <a:xfrm>
                    <a:off x="43" y="1615"/>
                    <a:ext cx="989"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2 Variances</a:t>
                    </a:r>
                    <a:endParaRPr lang="en-US" sz="1200">
                      <a:cs typeface="Times New Roman" pitchFamily="18" charset="0"/>
                    </a:endParaRPr>
                  </a:p>
                  <a:p>
                    <a:endParaRPr lang="en-US"/>
                  </a:p>
                </p:txBody>
              </p:sp>
              <p:sp>
                <p:nvSpPr>
                  <p:cNvPr id="18469" name="Rectangle 152"/>
                  <p:cNvSpPr>
                    <a:spLocks noChangeArrowheads="1"/>
                  </p:cNvSpPr>
                  <p:nvPr/>
                </p:nvSpPr>
                <p:spPr bwMode="auto">
                  <a:xfrm>
                    <a:off x="0" y="1615"/>
                    <a:ext cx="1075"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51" name="Group 153"/>
              <p:cNvGrpSpPr>
                <a:grpSpLocks/>
              </p:cNvGrpSpPr>
              <p:nvPr/>
            </p:nvGrpSpPr>
            <p:grpSpPr bwMode="auto">
              <a:xfrm>
                <a:off x="1075" y="1615"/>
                <a:ext cx="1238" cy="577"/>
                <a:chOff x="1075" y="1615"/>
                <a:chExt cx="1238" cy="577"/>
              </a:xfrm>
            </p:grpSpPr>
            <p:sp>
              <p:nvSpPr>
                <p:cNvPr id="18462" name="Rectangle 154"/>
                <p:cNvSpPr>
                  <a:spLocks noChangeArrowheads="1"/>
                </p:cNvSpPr>
                <p:nvPr/>
              </p:nvSpPr>
              <p:spPr bwMode="auto">
                <a:xfrm>
                  <a:off x="1075" y="1615"/>
                  <a:ext cx="1238"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63" name="Group 155"/>
                <p:cNvGrpSpPr>
                  <a:grpSpLocks/>
                </p:cNvGrpSpPr>
                <p:nvPr/>
              </p:nvGrpSpPr>
              <p:grpSpPr bwMode="auto">
                <a:xfrm>
                  <a:off x="1075" y="1615"/>
                  <a:ext cx="1238" cy="577"/>
                  <a:chOff x="1075" y="1615"/>
                  <a:chExt cx="1238" cy="577"/>
                </a:xfrm>
              </p:grpSpPr>
              <p:sp>
                <p:nvSpPr>
                  <p:cNvPr id="18464" name="Rectangle 156"/>
                  <p:cNvSpPr>
                    <a:spLocks noChangeArrowheads="1"/>
                  </p:cNvSpPr>
                  <p:nvPr/>
                </p:nvSpPr>
                <p:spPr bwMode="auto">
                  <a:xfrm>
                    <a:off x="1118" y="1615"/>
                    <a:ext cx="1152"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s</a:t>
                    </a:r>
                    <a:r>
                      <a:rPr lang="en-US" sz="1800" baseline="-30000">
                        <a:latin typeface="Symbol" pitchFamily="18" charset="2"/>
                        <a:cs typeface="Times New Roman" pitchFamily="18" charset="0"/>
                      </a:rPr>
                      <a:t>1</a:t>
                    </a:r>
                    <a:r>
                      <a:rPr lang="en-US" sz="1800" baseline="30000">
                        <a:cs typeface="Times New Roman" pitchFamily="18" charset="0"/>
                      </a:rPr>
                      <a:t>2</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a:t>
                    </a:r>
                    <a:r>
                      <a:rPr lang="en-US" sz="1800" i="1">
                        <a:latin typeface="Symbol" pitchFamily="18" charset="2"/>
                        <a:cs typeface="Times New Roman" pitchFamily="18" charset="0"/>
                        <a:sym typeface="Symbol" pitchFamily="18" charset="2"/>
                      </a:rPr>
                      <a:t>s</a:t>
                    </a:r>
                    <a:r>
                      <a:rPr lang="en-US" sz="1800" baseline="-30000">
                        <a:latin typeface="Symbol" pitchFamily="18" charset="2"/>
                        <a:cs typeface="Times New Roman" pitchFamily="18" charset="0"/>
                        <a:sym typeface="Symbol" pitchFamily="18" charset="2"/>
                      </a:rPr>
                      <a:t>2</a:t>
                    </a:r>
                    <a:r>
                      <a:rPr lang="en-US" sz="1800" baseline="30000">
                        <a:cs typeface="Times New Roman" pitchFamily="18" charset="0"/>
                        <a:sym typeface="Symbol" pitchFamily="18" charset="2"/>
                      </a:rPr>
                      <a:t>2</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s</a:t>
                    </a:r>
                    <a:r>
                      <a:rPr lang="en-US" sz="1800" baseline="-30000">
                        <a:latin typeface="Symbol" pitchFamily="18" charset="2"/>
                        <a:cs typeface="Times New Roman" pitchFamily="18" charset="0"/>
                        <a:sym typeface="Symbol" pitchFamily="18" charset="2"/>
                      </a:rPr>
                      <a:t>1</a:t>
                    </a:r>
                    <a:r>
                      <a:rPr lang="en-US" sz="1800" baseline="30000">
                        <a:cs typeface="Times New Roman" pitchFamily="18" charset="0"/>
                        <a:sym typeface="Symbol" pitchFamily="18" charset="2"/>
                      </a:rPr>
                      <a:t>2</a:t>
                    </a:r>
                    <a:r>
                      <a:rPr lang="en-US" sz="1800">
                        <a:cs typeface="Times New Roman" pitchFamily="18" charset="0"/>
                        <a:sym typeface="Symbol" pitchFamily="18" charset="2"/>
                      </a:rPr>
                      <a:t> &lt; </a:t>
                    </a:r>
                    <a:r>
                      <a:rPr lang="en-US" sz="1800" i="1">
                        <a:latin typeface="Symbol" pitchFamily="18" charset="2"/>
                        <a:cs typeface="Times New Roman" pitchFamily="18" charset="0"/>
                        <a:sym typeface="Symbol" pitchFamily="18" charset="2"/>
                      </a:rPr>
                      <a:t>s</a:t>
                    </a:r>
                    <a:r>
                      <a:rPr lang="en-US" sz="1800" baseline="-30000">
                        <a:latin typeface="Symbol" pitchFamily="18" charset="2"/>
                        <a:cs typeface="Times New Roman" pitchFamily="18" charset="0"/>
                        <a:sym typeface="Symbol" pitchFamily="18" charset="2"/>
                      </a:rPr>
                      <a:t>2</a:t>
                    </a:r>
                    <a:r>
                      <a:rPr lang="en-US" sz="1800" baseline="30000">
                        <a:cs typeface="Times New Roman" pitchFamily="18" charset="0"/>
                        <a:sym typeface="Symbol" pitchFamily="18" charset="2"/>
                      </a:rPr>
                      <a:t>2</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8465" name="Rectangle 157"/>
                  <p:cNvSpPr>
                    <a:spLocks noChangeArrowheads="1"/>
                  </p:cNvSpPr>
                  <p:nvPr/>
                </p:nvSpPr>
                <p:spPr bwMode="auto">
                  <a:xfrm>
                    <a:off x="1075" y="1615"/>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52" name="Group 158"/>
              <p:cNvGrpSpPr>
                <a:grpSpLocks/>
              </p:cNvGrpSpPr>
              <p:nvPr/>
            </p:nvGrpSpPr>
            <p:grpSpPr bwMode="auto">
              <a:xfrm>
                <a:off x="2313" y="1615"/>
                <a:ext cx="1238" cy="577"/>
                <a:chOff x="2313" y="1615"/>
                <a:chExt cx="1238" cy="577"/>
              </a:xfrm>
            </p:grpSpPr>
            <p:sp>
              <p:nvSpPr>
                <p:cNvPr id="18458" name="Rectangle 159"/>
                <p:cNvSpPr>
                  <a:spLocks noChangeArrowheads="1"/>
                </p:cNvSpPr>
                <p:nvPr/>
              </p:nvSpPr>
              <p:spPr bwMode="auto">
                <a:xfrm>
                  <a:off x="2313" y="1615"/>
                  <a:ext cx="1238"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59" name="Group 160"/>
                <p:cNvGrpSpPr>
                  <a:grpSpLocks/>
                </p:cNvGrpSpPr>
                <p:nvPr/>
              </p:nvGrpSpPr>
              <p:grpSpPr bwMode="auto">
                <a:xfrm>
                  <a:off x="2313" y="1615"/>
                  <a:ext cx="1238" cy="577"/>
                  <a:chOff x="2313" y="1615"/>
                  <a:chExt cx="1238" cy="577"/>
                </a:xfrm>
              </p:grpSpPr>
              <p:sp>
                <p:nvSpPr>
                  <p:cNvPr id="18460" name="Rectangle 161"/>
                  <p:cNvSpPr>
                    <a:spLocks noChangeArrowheads="1"/>
                  </p:cNvSpPr>
                  <p:nvPr/>
                </p:nvSpPr>
                <p:spPr bwMode="auto">
                  <a:xfrm>
                    <a:off x="2356" y="1615"/>
                    <a:ext cx="1152"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s</a:t>
                    </a:r>
                    <a:r>
                      <a:rPr lang="en-US" sz="1800" baseline="-30000">
                        <a:latin typeface="Symbol" pitchFamily="18" charset="2"/>
                        <a:cs typeface="Times New Roman" pitchFamily="18" charset="0"/>
                      </a:rPr>
                      <a:t>1</a:t>
                    </a:r>
                    <a:r>
                      <a:rPr lang="en-US" sz="1800" baseline="30000">
                        <a:cs typeface="Times New Roman" pitchFamily="18" charset="0"/>
                      </a:rPr>
                      <a:t>2</a:t>
                    </a:r>
                    <a:r>
                      <a:rPr lang="en-US" sz="1800">
                        <a:cs typeface="Times New Roman" pitchFamily="18" charset="0"/>
                      </a:rPr>
                      <a:t> = </a:t>
                    </a:r>
                    <a:r>
                      <a:rPr lang="en-US" sz="1800" i="1">
                        <a:latin typeface="Symbol" pitchFamily="18" charset="2"/>
                        <a:cs typeface="Times New Roman" pitchFamily="18" charset="0"/>
                      </a:rPr>
                      <a:t>s</a:t>
                    </a:r>
                    <a:r>
                      <a:rPr lang="en-US" sz="1800" baseline="-30000">
                        <a:latin typeface="Symbol" pitchFamily="18" charset="2"/>
                        <a:cs typeface="Times New Roman" pitchFamily="18" charset="0"/>
                      </a:rPr>
                      <a:t>2</a:t>
                    </a:r>
                    <a:r>
                      <a:rPr lang="en-US" sz="1800" baseline="30000">
                        <a:cs typeface="Times New Roman" pitchFamily="18" charset="0"/>
                      </a:rPr>
                      <a:t>2</a:t>
                    </a:r>
                    <a:endParaRPr lang="en-US" sz="1200">
                      <a:cs typeface="Times New Roman" pitchFamily="18" charset="0"/>
                    </a:endParaRPr>
                  </a:p>
                  <a:p>
                    <a:r>
                      <a:rPr lang="en-US" sz="1800" i="1">
                        <a:cs typeface="Times New Roman" pitchFamily="18" charset="0"/>
                      </a:rPr>
                      <a:t>H</a:t>
                    </a:r>
                    <a:r>
                      <a:rPr lang="en-US" sz="1800" baseline="-30000">
                        <a:cs typeface="Times New Roman" pitchFamily="18" charset="0"/>
                      </a:rPr>
                      <a:t>1</a:t>
                    </a:r>
                    <a:r>
                      <a:rPr lang="en-US" sz="1800">
                        <a:cs typeface="Times New Roman" pitchFamily="18" charset="0"/>
                      </a:rPr>
                      <a:t>: </a:t>
                    </a:r>
                    <a:r>
                      <a:rPr lang="en-US" sz="1800" i="1">
                        <a:latin typeface="Symbol" pitchFamily="18" charset="2"/>
                        <a:cs typeface="Times New Roman" pitchFamily="18" charset="0"/>
                      </a:rPr>
                      <a:t>s</a:t>
                    </a:r>
                    <a:r>
                      <a:rPr lang="en-US" sz="1800" baseline="-30000">
                        <a:latin typeface="Symbol" pitchFamily="18" charset="2"/>
                        <a:cs typeface="Times New Roman" pitchFamily="18" charset="0"/>
                      </a:rPr>
                      <a:t>1</a:t>
                    </a:r>
                    <a:r>
                      <a:rPr lang="en-US" sz="1800" baseline="30000">
                        <a:cs typeface="Times New Roman" pitchFamily="18" charset="0"/>
                      </a:rPr>
                      <a:t>2</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a:t>
                    </a:r>
                    <a:r>
                      <a:rPr lang="en-US" sz="1800" i="1">
                        <a:latin typeface="Symbol" pitchFamily="18" charset="2"/>
                        <a:cs typeface="Times New Roman" pitchFamily="18" charset="0"/>
                        <a:sym typeface="Symbol" pitchFamily="18" charset="2"/>
                      </a:rPr>
                      <a:t>s</a:t>
                    </a:r>
                    <a:r>
                      <a:rPr lang="en-US" sz="1800" baseline="-30000">
                        <a:latin typeface="Symbol" pitchFamily="18" charset="2"/>
                        <a:cs typeface="Times New Roman" pitchFamily="18" charset="0"/>
                        <a:sym typeface="Symbol" pitchFamily="18" charset="2"/>
                      </a:rPr>
                      <a:t>2</a:t>
                    </a:r>
                    <a:r>
                      <a:rPr lang="en-US" sz="1800" baseline="30000">
                        <a:cs typeface="Times New Roman" pitchFamily="18" charset="0"/>
                        <a:sym typeface="Symbol" pitchFamily="18" charset="2"/>
                      </a:rPr>
                      <a:t>2</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8461" name="Rectangle 162"/>
                  <p:cNvSpPr>
                    <a:spLocks noChangeArrowheads="1"/>
                  </p:cNvSpPr>
                  <p:nvPr/>
                </p:nvSpPr>
                <p:spPr bwMode="auto">
                  <a:xfrm>
                    <a:off x="2313" y="1615"/>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8453" name="Group 163"/>
              <p:cNvGrpSpPr>
                <a:grpSpLocks/>
              </p:cNvGrpSpPr>
              <p:nvPr/>
            </p:nvGrpSpPr>
            <p:grpSpPr bwMode="auto">
              <a:xfrm>
                <a:off x="3551" y="1615"/>
                <a:ext cx="1238" cy="577"/>
                <a:chOff x="3551" y="1615"/>
                <a:chExt cx="1238" cy="577"/>
              </a:xfrm>
            </p:grpSpPr>
            <p:sp>
              <p:nvSpPr>
                <p:cNvPr id="18454" name="Rectangle 164"/>
                <p:cNvSpPr>
                  <a:spLocks noChangeArrowheads="1"/>
                </p:cNvSpPr>
                <p:nvPr/>
              </p:nvSpPr>
              <p:spPr bwMode="auto">
                <a:xfrm>
                  <a:off x="3551" y="1615"/>
                  <a:ext cx="1238"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8455" name="Group 165"/>
                <p:cNvGrpSpPr>
                  <a:grpSpLocks/>
                </p:cNvGrpSpPr>
                <p:nvPr/>
              </p:nvGrpSpPr>
              <p:grpSpPr bwMode="auto">
                <a:xfrm>
                  <a:off x="3551" y="1615"/>
                  <a:ext cx="1238" cy="577"/>
                  <a:chOff x="3551" y="1615"/>
                  <a:chExt cx="1238" cy="577"/>
                </a:xfrm>
              </p:grpSpPr>
              <p:sp>
                <p:nvSpPr>
                  <p:cNvPr id="18456" name="Rectangle 166"/>
                  <p:cNvSpPr>
                    <a:spLocks noChangeArrowheads="1"/>
                  </p:cNvSpPr>
                  <p:nvPr/>
                </p:nvSpPr>
                <p:spPr bwMode="auto">
                  <a:xfrm>
                    <a:off x="3594" y="1615"/>
                    <a:ext cx="1152" cy="577"/>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s</a:t>
                    </a:r>
                    <a:r>
                      <a:rPr lang="en-US" sz="1800" baseline="-30000">
                        <a:latin typeface="Symbol" pitchFamily="18" charset="2"/>
                        <a:cs typeface="Times New Roman" pitchFamily="18" charset="0"/>
                      </a:rPr>
                      <a:t>1</a:t>
                    </a:r>
                    <a:r>
                      <a:rPr lang="en-US" sz="1800" baseline="30000">
                        <a:cs typeface="Times New Roman" pitchFamily="18" charset="0"/>
                      </a:rPr>
                      <a:t>2</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a:t>
                    </a:r>
                    <a:r>
                      <a:rPr lang="en-US" sz="1800" i="1">
                        <a:latin typeface="Symbol" pitchFamily="18" charset="2"/>
                        <a:cs typeface="Times New Roman" pitchFamily="18" charset="0"/>
                        <a:sym typeface="Symbol" pitchFamily="18" charset="2"/>
                      </a:rPr>
                      <a:t>s</a:t>
                    </a:r>
                    <a:r>
                      <a:rPr lang="en-US" sz="1800" baseline="-30000">
                        <a:latin typeface="Symbol" pitchFamily="18" charset="2"/>
                        <a:cs typeface="Times New Roman" pitchFamily="18" charset="0"/>
                        <a:sym typeface="Symbol" pitchFamily="18" charset="2"/>
                      </a:rPr>
                      <a:t>2</a:t>
                    </a:r>
                    <a:r>
                      <a:rPr lang="en-US" sz="1800" baseline="30000">
                        <a:cs typeface="Times New Roman" pitchFamily="18" charset="0"/>
                        <a:sym typeface="Symbol" pitchFamily="18" charset="2"/>
                      </a:rPr>
                      <a:t>2</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s</a:t>
                    </a:r>
                    <a:r>
                      <a:rPr lang="en-US" sz="1800" baseline="-30000">
                        <a:latin typeface="Symbol" pitchFamily="18" charset="2"/>
                        <a:cs typeface="Times New Roman" pitchFamily="18" charset="0"/>
                        <a:sym typeface="Symbol" pitchFamily="18" charset="2"/>
                      </a:rPr>
                      <a:t>1</a:t>
                    </a:r>
                    <a:r>
                      <a:rPr lang="en-US" sz="1800" baseline="30000">
                        <a:cs typeface="Times New Roman" pitchFamily="18" charset="0"/>
                        <a:sym typeface="Symbol" pitchFamily="18" charset="2"/>
                      </a:rPr>
                      <a:t>2</a:t>
                    </a:r>
                    <a:r>
                      <a:rPr lang="en-US" sz="1800">
                        <a:cs typeface="Times New Roman" pitchFamily="18" charset="0"/>
                        <a:sym typeface="Symbol" pitchFamily="18" charset="2"/>
                      </a:rPr>
                      <a:t> &gt; </a:t>
                    </a:r>
                    <a:r>
                      <a:rPr lang="en-US" sz="1800" i="1">
                        <a:latin typeface="Symbol" pitchFamily="18" charset="2"/>
                        <a:cs typeface="Times New Roman" pitchFamily="18" charset="0"/>
                        <a:sym typeface="Symbol" pitchFamily="18" charset="2"/>
                      </a:rPr>
                      <a:t>s</a:t>
                    </a:r>
                    <a:r>
                      <a:rPr lang="en-US" sz="1800" baseline="-30000">
                        <a:latin typeface="Symbol" pitchFamily="18" charset="2"/>
                        <a:cs typeface="Times New Roman" pitchFamily="18" charset="0"/>
                        <a:sym typeface="Symbol" pitchFamily="18" charset="2"/>
                      </a:rPr>
                      <a:t>2</a:t>
                    </a:r>
                    <a:r>
                      <a:rPr lang="en-US" sz="1800" baseline="30000">
                        <a:cs typeface="Times New Roman" pitchFamily="18" charset="0"/>
                        <a:sym typeface="Symbol" pitchFamily="18" charset="2"/>
                      </a:rPr>
                      <a:t>2</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8457" name="Rectangle 167"/>
                  <p:cNvSpPr>
                    <a:spLocks noChangeArrowheads="1"/>
                  </p:cNvSpPr>
                  <p:nvPr/>
                </p:nvSpPr>
                <p:spPr bwMode="auto">
                  <a:xfrm>
                    <a:off x="3551" y="1615"/>
                    <a:ext cx="1238" cy="57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sp>
          <p:nvSpPr>
            <p:cNvPr id="18437" name="Rectangle 168"/>
            <p:cNvSpPr>
              <a:spLocks noChangeArrowheads="1"/>
            </p:cNvSpPr>
            <p:nvPr/>
          </p:nvSpPr>
          <p:spPr bwMode="auto">
            <a:xfrm>
              <a:off x="-3" y="-3"/>
              <a:ext cx="4795" cy="2198"/>
            </a:xfrm>
            <a:prstGeom prst="rect">
              <a:avLst/>
            </a:prstGeom>
            <a:noFill/>
            <a:ln w="11112">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k-Sample Tests</a:t>
            </a:r>
          </a:p>
        </p:txBody>
      </p:sp>
      <p:grpSp>
        <p:nvGrpSpPr>
          <p:cNvPr id="19459" name="Group 463"/>
          <p:cNvGrpSpPr>
            <a:grpSpLocks/>
          </p:cNvGrpSpPr>
          <p:nvPr/>
        </p:nvGrpSpPr>
        <p:grpSpPr bwMode="auto">
          <a:xfrm>
            <a:off x="1219200" y="1447800"/>
            <a:ext cx="6865938" cy="5043488"/>
            <a:chOff x="-3" y="-3"/>
            <a:chExt cx="4325" cy="3177"/>
          </a:xfrm>
        </p:grpSpPr>
        <p:grpSp>
          <p:nvGrpSpPr>
            <p:cNvPr id="19460" name="Group 461"/>
            <p:cNvGrpSpPr>
              <a:grpSpLocks/>
            </p:cNvGrpSpPr>
            <p:nvPr/>
          </p:nvGrpSpPr>
          <p:grpSpPr bwMode="auto">
            <a:xfrm>
              <a:off x="0" y="0"/>
              <a:ext cx="4319" cy="3171"/>
              <a:chOff x="0" y="0"/>
              <a:chExt cx="4319" cy="3171"/>
            </a:xfrm>
          </p:grpSpPr>
          <p:grpSp>
            <p:nvGrpSpPr>
              <p:cNvPr id="19462" name="Group 432"/>
              <p:cNvGrpSpPr>
                <a:grpSpLocks/>
              </p:cNvGrpSpPr>
              <p:nvPr/>
            </p:nvGrpSpPr>
            <p:grpSpPr bwMode="auto">
              <a:xfrm>
                <a:off x="0" y="0"/>
                <a:ext cx="1641" cy="461"/>
                <a:chOff x="0" y="0"/>
                <a:chExt cx="1641" cy="461"/>
              </a:xfrm>
            </p:grpSpPr>
            <p:sp>
              <p:nvSpPr>
                <p:cNvPr id="19498" name="Rectangle 431"/>
                <p:cNvSpPr>
                  <a:spLocks noChangeArrowheads="1"/>
                </p:cNvSpPr>
                <p:nvPr/>
              </p:nvSpPr>
              <p:spPr bwMode="auto">
                <a:xfrm>
                  <a:off x="0" y="0"/>
                  <a:ext cx="1641"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9499" name="Group 430"/>
                <p:cNvGrpSpPr>
                  <a:grpSpLocks/>
                </p:cNvGrpSpPr>
                <p:nvPr/>
              </p:nvGrpSpPr>
              <p:grpSpPr bwMode="auto">
                <a:xfrm>
                  <a:off x="0" y="0"/>
                  <a:ext cx="1641" cy="461"/>
                  <a:chOff x="0" y="0"/>
                  <a:chExt cx="1641" cy="461"/>
                </a:xfrm>
              </p:grpSpPr>
              <p:sp>
                <p:nvSpPr>
                  <p:cNvPr id="19500" name="Rectangle 421"/>
                  <p:cNvSpPr>
                    <a:spLocks noChangeArrowheads="1"/>
                  </p:cNvSpPr>
                  <p:nvPr/>
                </p:nvSpPr>
                <p:spPr bwMode="auto">
                  <a:xfrm>
                    <a:off x="43" y="0"/>
                    <a:ext cx="1555"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Method</a:t>
                    </a:r>
                    <a:endParaRPr lang="en-US" sz="1200">
                      <a:cs typeface="Times New Roman" pitchFamily="18" charset="0"/>
                    </a:endParaRPr>
                  </a:p>
                  <a:p>
                    <a:endParaRPr lang="en-US"/>
                  </a:p>
                </p:txBody>
              </p:sp>
              <p:sp>
                <p:nvSpPr>
                  <p:cNvPr id="19501" name="Rectangle 429"/>
                  <p:cNvSpPr>
                    <a:spLocks noChangeArrowheads="1"/>
                  </p:cNvSpPr>
                  <p:nvPr/>
                </p:nvSpPr>
                <p:spPr bwMode="auto">
                  <a:xfrm>
                    <a:off x="0" y="0"/>
                    <a:ext cx="1641"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9463" name="Group 436"/>
              <p:cNvGrpSpPr>
                <a:grpSpLocks/>
              </p:cNvGrpSpPr>
              <p:nvPr/>
            </p:nvGrpSpPr>
            <p:grpSpPr bwMode="auto">
              <a:xfrm>
                <a:off x="1641" y="0"/>
                <a:ext cx="2678" cy="461"/>
                <a:chOff x="1641" y="0"/>
                <a:chExt cx="2678" cy="461"/>
              </a:xfrm>
            </p:grpSpPr>
            <p:sp>
              <p:nvSpPr>
                <p:cNvPr id="19494" name="Rectangle 435"/>
                <p:cNvSpPr>
                  <a:spLocks noChangeArrowheads="1"/>
                </p:cNvSpPr>
                <p:nvPr/>
              </p:nvSpPr>
              <p:spPr bwMode="auto">
                <a:xfrm>
                  <a:off x="1641" y="0"/>
                  <a:ext cx="2678"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9495" name="Group 434"/>
                <p:cNvGrpSpPr>
                  <a:grpSpLocks/>
                </p:cNvGrpSpPr>
                <p:nvPr/>
              </p:nvGrpSpPr>
              <p:grpSpPr bwMode="auto">
                <a:xfrm>
                  <a:off x="1641" y="0"/>
                  <a:ext cx="2678" cy="461"/>
                  <a:chOff x="1641" y="0"/>
                  <a:chExt cx="2678" cy="461"/>
                </a:xfrm>
              </p:grpSpPr>
              <p:sp>
                <p:nvSpPr>
                  <p:cNvPr id="19496" name="Rectangle 422"/>
                  <p:cNvSpPr>
                    <a:spLocks noChangeArrowheads="1"/>
                  </p:cNvSpPr>
                  <p:nvPr/>
                </p:nvSpPr>
                <p:spPr bwMode="auto">
                  <a:xfrm>
                    <a:off x="1684" y="0"/>
                    <a:ext cx="2592"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Model and Hypotheses</a:t>
                    </a:r>
                    <a:endParaRPr lang="en-US" sz="1200">
                      <a:cs typeface="Times New Roman" pitchFamily="18" charset="0"/>
                    </a:endParaRPr>
                  </a:p>
                  <a:p>
                    <a:endParaRPr lang="en-US"/>
                  </a:p>
                </p:txBody>
              </p:sp>
              <p:sp>
                <p:nvSpPr>
                  <p:cNvPr id="19497" name="Rectangle 433"/>
                  <p:cNvSpPr>
                    <a:spLocks noChangeArrowheads="1"/>
                  </p:cNvSpPr>
                  <p:nvPr/>
                </p:nvSpPr>
                <p:spPr bwMode="auto">
                  <a:xfrm>
                    <a:off x="1641" y="0"/>
                    <a:ext cx="2678"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9464" name="Group 440"/>
              <p:cNvGrpSpPr>
                <a:grpSpLocks/>
              </p:cNvGrpSpPr>
              <p:nvPr/>
            </p:nvGrpSpPr>
            <p:grpSpPr bwMode="auto">
              <a:xfrm>
                <a:off x="0" y="461"/>
                <a:ext cx="1641" cy="807"/>
                <a:chOff x="0" y="461"/>
                <a:chExt cx="1641" cy="807"/>
              </a:xfrm>
            </p:grpSpPr>
            <p:sp>
              <p:nvSpPr>
                <p:cNvPr id="19490" name="Rectangle 439"/>
                <p:cNvSpPr>
                  <a:spLocks noChangeArrowheads="1"/>
                </p:cNvSpPr>
                <p:nvPr/>
              </p:nvSpPr>
              <p:spPr bwMode="auto">
                <a:xfrm>
                  <a:off x="0" y="461"/>
                  <a:ext cx="1641" cy="80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9491" name="Group 438"/>
                <p:cNvGrpSpPr>
                  <a:grpSpLocks/>
                </p:cNvGrpSpPr>
                <p:nvPr/>
              </p:nvGrpSpPr>
              <p:grpSpPr bwMode="auto">
                <a:xfrm>
                  <a:off x="0" y="461"/>
                  <a:ext cx="1641" cy="807"/>
                  <a:chOff x="0" y="461"/>
                  <a:chExt cx="1641" cy="807"/>
                </a:xfrm>
              </p:grpSpPr>
              <p:sp>
                <p:nvSpPr>
                  <p:cNvPr id="19492" name="Rectangle 423"/>
                  <p:cNvSpPr>
                    <a:spLocks noChangeArrowheads="1"/>
                  </p:cNvSpPr>
                  <p:nvPr/>
                </p:nvSpPr>
                <p:spPr bwMode="auto">
                  <a:xfrm>
                    <a:off x="43" y="461"/>
                    <a:ext cx="1555" cy="80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One-Factor ANOVA (completely randomized)</a:t>
                    </a:r>
                    <a:endParaRPr lang="en-US" sz="1200">
                      <a:cs typeface="Times New Roman" pitchFamily="18" charset="0"/>
                    </a:endParaRPr>
                  </a:p>
                  <a:p>
                    <a:endParaRPr lang="en-US"/>
                  </a:p>
                </p:txBody>
              </p:sp>
              <p:sp>
                <p:nvSpPr>
                  <p:cNvPr id="19493" name="Rectangle 437"/>
                  <p:cNvSpPr>
                    <a:spLocks noChangeArrowheads="1"/>
                  </p:cNvSpPr>
                  <p:nvPr/>
                </p:nvSpPr>
                <p:spPr bwMode="auto">
                  <a:xfrm>
                    <a:off x="0" y="461"/>
                    <a:ext cx="1641" cy="80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9465" name="Group 444"/>
              <p:cNvGrpSpPr>
                <a:grpSpLocks/>
              </p:cNvGrpSpPr>
              <p:nvPr/>
            </p:nvGrpSpPr>
            <p:grpSpPr bwMode="auto">
              <a:xfrm>
                <a:off x="1641" y="461"/>
                <a:ext cx="2678" cy="807"/>
                <a:chOff x="1641" y="461"/>
                <a:chExt cx="2678" cy="807"/>
              </a:xfrm>
            </p:grpSpPr>
            <p:sp>
              <p:nvSpPr>
                <p:cNvPr id="19486" name="Rectangle 443"/>
                <p:cNvSpPr>
                  <a:spLocks noChangeArrowheads="1"/>
                </p:cNvSpPr>
                <p:nvPr/>
              </p:nvSpPr>
              <p:spPr bwMode="auto">
                <a:xfrm>
                  <a:off x="1641" y="461"/>
                  <a:ext cx="2678" cy="80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9487" name="Group 442"/>
                <p:cNvGrpSpPr>
                  <a:grpSpLocks/>
                </p:cNvGrpSpPr>
                <p:nvPr/>
              </p:nvGrpSpPr>
              <p:grpSpPr bwMode="auto">
                <a:xfrm>
                  <a:off x="1641" y="461"/>
                  <a:ext cx="2678" cy="807"/>
                  <a:chOff x="1641" y="461"/>
                  <a:chExt cx="2678" cy="807"/>
                </a:xfrm>
              </p:grpSpPr>
              <p:sp>
                <p:nvSpPr>
                  <p:cNvPr id="19488" name="Rectangle 424"/>
                  <p:cNvSpPr>
                    <a:spLocks noChangeArrowheads="1"/>
                  </p:cNvSpPr>
                  <p:nvPr/>
                </p:nvSpPr>
                <p:spPr bwMode="auto">
                  <a:xfrm>
                    <a:off x="1684" y="461"/>
                    <a:ext cx="2592" cy="80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X</a:t>
                    </a:r>
                    <a:r>
                      <a:rPr lang="en-US" sz="1800" i="1" baseline="-30000">
                        <a:cs typeface="Times New Roman" pitchFamily="18" charset="0"/>
                      </a:rPr>
                      <a:t>ij</a:t>
                    </a:r>
                    <a:r>
                      <a:rPr lang="en-US" sz="1800">
                        <a:cs typeface="Times New Roman" pitchFamily="18" charset="0"/>
                      </a:rPr>
                      <a:t> = </a:t>
                    </a:r>
                    <a:r>
                      <a:rPr lang="en-US" sz="1800" i="1">
                        <a:latin typeface="Symbol" pitchFamily="18" charset="2"/>
                        <a:cs typeface="Times New Roman" pitchFamily="18" charset="0"/>
                      </a:rPr>
                      <a:t>m</a:t>
                    </a:r>
                    <a:r>
                      <a:rPr lang="en-US" sz="1800">
                        <a:cs typeface="Times New Roman" pitchFamily="18" charset="0"/>
                      </a:rPr>
                      <a:t> + </a:t>
                    </a:r>
                    <a:r>
                      <a:rPr lang="en-US" sz="1800" i="1">
                        <a:latin typeface="Symbol" pitchFamily="18" charset="2"/>
                        <a:cs typeface="Times New Roman" pitchFamily="18" charset="0"/>
                      </a:rPr>
                      <a:t>t</a:t>
                    </a:r>
                    <a:r>
                      <a:rPr lang="en-US" sz="1800" i="1" baseline="-30000">
                        <a:cs typeface="Times New Roman" pitchFamily="18" charset="0"/>
                      </a:rPr>
                      <a:t>j</a:t>
                    </a:r>
                    <a:r>
                      <a:rPr lang="en-US" sz="1800" baseline="-30000">
                        <a:cs typeface="Times New Roman" pitchFamily="18" charset="0"/>
                      </a:rPr>
                      <a:t>  </a:t>
                    </a:r>
                    <a:r>
                      <a:rPr lang="en-US" sz="1800">
                        <a:cs typeface="Times New Roman" pitchFamily="18" charset="0"/>
                      </a:rPr>
                      <a:t>+ </a:t>
                    </a:r>
                    <a:r>
                      <a:rPr lang="en-US" sz="1800" i="1">
                        <a:latin typeface="Symbol" pitchFamily="18" charset="2"/>
                        <a:cs typeface="Times New Roman" pitchFamily="18" charset="0"/>
                      </a:rPr>
                      <a:t>e</a:t>
                    </a:r>
                    <a:r>
                      <a:rPr lang="en-US" sz="1800" i="1" baseline="-30000">
                        <a:cs typeface="Times New Roman" pitchFamily="18" charset="0"/>
                      </a:rPr>
                      <a:t>ij</a:t>
                    </a:r>
                    <a:endParaRPr lang="en-US" sz="1200" i="1">
                      <a:cs typeface="Times New Roman" pitchFamily="18" charset="0"/>
                    </a:endParaRPr>
                  </a:p>
                  <a:p>
                    <a:r>
                      <a:rPr lang="en-US" sz="1200" baseline="-30000">
                        <a:cs typeface="Times New Roman" pitchFamily="18" charset="0"/>
                      </a:rPr>
                      <a:t> </a:t>
                    </a:r>
                    <a:endParaRPr lang="en-US" sz="1200">
                      <a:cs typeface="Times New Roman" pitchFamily="18" charset="0"/>
                    </a:endParaRPr>
                  </a:p>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t</a:t>
                    </a:r>
                    <a:r>
                      <a:rPr lang="en-US" sz="1800" i="1" baseline="-30000">
                        <a:cs typeface="Times New Roman" pitchFamily="18" charset="0"/>
                      </a:rPr>
                      <a:t>j</a:t>
                    </a:r>
                    <a:r>
                      <a:rPr lang="en-US" sz="1800">
                        <a:cs typeface="Times New Roman" pitchFamily="18" charset="0"/>
                      </a:rPr>
                      <a:t> = 0   </a:t>
                    </a:r>
                    <a:r>
                      <a:rPr lang="en-US" sz="1800" i="1">
                        <a:cs typeface="Times New Roman" pitchFamily="18" charset="0"/>
                      </a:rPr>
                      <a:t>H</a:t>
                    </a:r>
                    <a:r>
                      <a:rPr lang="en-US" sz="1800" baseline="-30000">
                        <a:cs typeface="Times New Roman" pitchFamily="18" charset="0"/>
                      </a:rPr>
                      <a:t>1</a:t>
                    </a:r>
                    <a:r>
                      <a:rPr lang="en-US" sz="1800">
                        <a:cs typeface="Times New Roman" pitchFamily="18" charset="0"/>
                      </a:rPr>
                      <a:t>: </a:t>
                    </a:r>
                    <a:r>
                      <a:rPr lang="en-US" sz="1800" i="1">
                        <a:latin typeface="Symbol" pitchFamily="18" charset="2"/>
                        <a:cs typeface="Times New Roman" pitchFamily="18" charset="0"/>
                      </a:rPr>
                      <a:t>t</a:t>
                    </a:r>
                    <a:r>
                      <a:rPr lang="en-US" sz="1800" i="1" baseline="-30000">
                        <a:cs typeface="Times New Roman" pitchFamily="18" charset="0"/>
                      </a:rPr>
                      <a:t>j</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0</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9489" name="Rectangle 441"/>
                  <p:cNvSpPr>
                    <a:spLocks noChangeArrowheads="1"/>
                  </p:cNvSpPr>
                  <p:nvPr/>
                </p:nvSpPr>
                <p:spPr bwMode="auto">
                  <a:xfrm>
                    <a:off x="1641" y="461"/>
                    <a:ext cx="2678" cy="80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9466" name="Group 448"/>
              <p:cNvGrpSpPr>
                <a:grpSpLocks/>
              </p:cNvGrpSpPr>
              <p:nvPr/>
            </p:nvGrpSpPr>
            <p:grpSpPr bwMode="auto">
              <a:xfrm>
                <a:off x="0" y="1268"/>
                <a:ext cx="1641" cy="865"/>
                <a:chOff x="0" y="1268"/>
                <a:chExt cx="1641" cy="865"/>
              </a:xfrm>
            </p:grpSpPr>
            <p:sp>
              <p:nvSpPr>
                <p:cNvPr id="19482" name="Rectangle 447"/>
                <p:cNvSpPr>
                  <a:spLocks noChangeArrowheads="1"/>
                </p:cNvSpPr>
                <p:nvPr/>
              </p:nvSpPr>
              <p:spPr bwMode="auto">
                <a:xfrm>
                  <a:off x="0" y="1268"/>
                  <a:ext cx="1641" cy="86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9483" name="Group 446"/>
                <p:cNvGrpSpPr>
                  <a:grpSpLocks/>
                </p:cNvGrpSpPr>
                <p:nvPr/>
              </p:nvGrpSpPr>
              <p:grpSpPr bwMode="auto">
                <a:xfrm>
                  <a:off x="0" y="1268"/>
                  <a:ext cx="1641" cy="865"/>
                  <a:chOff x="0" y="1268"/>
                  <a:chExt cx="1641" cy="865"/>
                </a:xfrm>
              </p:grpSpPr>
              <p:sp>
                <p:nvSpPr>
                  <p:cNvPr id="19484" name="Rectangle 425"/>
                  <p:cNvSpPr>
                    <a:spLocks noChangeArrowheads="1"/>
                  </p:cNvSpPr>
                  <p:nvPr/>
                </p:nvSpPr>
                <p:spPr bwMode="auto">
                  <a:xfrm>
                    <a:off x="43" y="1268"/>
                    <a:ext cx="1555" cy="86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Two-Factor ANOVA (randomized block)</a:t>
                    </a:r>
                    <a:endParaRPr lang="en-US" sz="1200">
                      <a:cs typeface="Times New Roman" pitchFamily="18" charset="0"/>
                    </a:endParaRPr>
                  </a:p>
                  <a:p>
                    <a:endParaRPr lang="en-US"/>
                  </a:p>
                </p:txBody>
              </p:sp>
              <p:sp>
                <p:nvSpPr>
                  <p:cNvPr id="19485" name="Rectangle 445"/>
                  <p:cNvSpPr>
                    <a:spLocks noChangeArrowheads="1"/>
                  </p:cNvSpPr>
                  <p:nvPr/>
                </p:nvSpPr>
                <p:spPr bwMode="auto">
                  <a:xfrm>
                    <a:off x="0" y="1268"/>
                    <a:ext cx="1641" cy="865"/>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9467" name="Group 452"/>
              <p:cNvGrpSpPr>
                <a:grpSpLocks/>
              </p:cNvGrpSpPr>
              <p:nvPr/>
            </p:nvGrpSpPr>
            <p:grpSpPr bwMode="auto">
              <a:xfrm>
                <a:off x="1641" y="1268"/>
                <a:ext cx="2678" cy="865"/>
                <a:chOff x="1641" y="1268"/>
                <a:chExt cx="2678" cy="865"/>
              </a:xfrm>
            </p:grpSpPr>
            <p:sp>
              <p:nvSpPr>
                <p:cNvPr id="19478" name="Rectangle 451"/>
                <p:cNvSpPr>
                  <a:spLocks noChangeArrowheads="1"/>
                </p:cNvSpPr>
                <p:nvPr/>
              </p:nvSpPr>
              <p:spPr bwMode="auto">
                <a:xfrm>
                  <a:off x="1641" y="1268"/>
                  <a:ext cx="2678" cy="86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9479" name="Group 450"/>
                <p:cNvGrpSpPr>
                  <a:grpSpLocks/>
                </p:cNvGrpSpPr>
                <p:nvPr/>
              </p:nvGrpSpPr>
              <p:grpSpPr bwMode="auto">
                <a:xfrm>
                  <a:off x="1641" y="1268"/>
                  <a:ext cx="2678" cy="865"/>
                  <a:chOff x="1641" y="1268"/>
                  <a:chExt cx="2678" cy="865"/>
                </a:xfrm>
              </p:grpSpPr>
              <p:sp>
                <p:nvSpPr>
                  <p:cNvPr id="19480" name="Rectangle 426"/>
                  <p:cNvSpPr>
                    <a:spLocks noChangeArrowheads="1"/>
                  </p:cNvSpPr>
                  <p:nvPr/>
                </p:nvSpPr>
                <p:spPr bwMode="auto">
                  <a:xfrm>
                    <a:off x="1684" y="1268"/>
                    <a:ext cx="2592" cy="86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X</a:t>
                    </a:r>
                    <a:r>
                      <a:rPr lang="en-US" sz="1800" i="1" baseline="-30000">
                        <a:cs typeface="Times New Roman" pitchFamily="18" charset="0"/>
                      </a:rPr>
                      <a:t>ijk</a:t>
                    </a:r>
                    <a:r>
                      <a:rPr lang="en-US" sz="1800">
                        <a:cs typeface="Times New Roman" pitchFamily="18" charset="0"/>
                      </a:rPr>
                      <a:t> = </a:t>
                    </a:r>
                    <a:r>
                      <a:rPr lang="en-US" sz="1800" i="1">
                        <a:latin typeface="Symbol" pitchFamily="18" charset="2"/>
                        <a:cs typeface="Times New Roman" pitchFamily="18" charset="0"/>
                      </a:rPr>
                      <a:t>m</a:t>
                    </a:r>
                    <a:r>
                      <a:rPr lang="en-US" sz="1800">
                        <a:cs typeface="Times New Roman" pitchFamily="18" charset="0"/>
                      </a:rPr>
                      <a:t> + </a:t>
                    </a:r>
                    <a:r>
                      <a:rPr lang="en-US" sz="1800" i="1">
                        <a:latin typeface="Symbol" pitchFamily="18" charset="2"/>
                        <a:cs typeface="Times New Roman" pitchFamily="18" charset="0"/>
                      </a:rPr>
                      <a:t>t</a:t>
                    </a:r>
                    <a:r>
                      <a:rPr lang="en-US" sz="1800" i="1" baseline="-30000">
                        <a:cs typeface="Times New Roman" pitchFamily="18" charset="0"/>
                      </a:rPr>
                      <a:t>j</a:t>
                    </a:r>
                    <a:r>
                      <a:rPr lang="en-US" sz="1800">
                        <a:cs typeface="Times New Roman" pitchFamily="18" charset="0"/>
                      </a:rPr>
                      <a:t> + </a:t>
                    </a:r>
                    <a:r>
                      <a:rPr lang="en-US" sz="1800" i="1">
                        <a:latin typeface="Symbol" pitchFamily="18" charset="2"/>
                        <a:cs typeface="Times New Roman" pitchFamily="18" charset="0"/>
                      </a:rPr>
                      <a:t>f</a:t>
                    </a:r>
                    <a:r>
                      <a:rPr lang="en-US" sz="1800" i="1" baseline="-30000">
                        <a:cs typeface="Times New Roman" pitchFamily="18" charset="0"/>
                      </a:rPr>
                      <a:t>k</a:t>
                    </a:r>
                    <a:r>
                      <a:rPr lang="en-US" sz="1800" baseline="-30000">
                        <a:cs typeface="Times New Roman" pitchFamily="18" charset="0"/>
                      </a:rPr>
                      <a:t> </a:t>
                    </a:r>
                    <a:r>
                      <a:rPr lang="en-US" sz="1800">
                        <a:cs typeface="Times New Roman" pitchFamily="18" charset="0"/>
                      </a:rPr>
                      <a:t>+ </a:t>
                    </a:r>
                    <a:r>
                      <a:rPr lang="en-US" sz="1800" i="1">
                        <a:latin typeface="Symbol" pitchFamily="18" charset="2"/>
                        <a:cs typeface="Times New Roman" pitchFamily="18" charset="0"/>
                      </a:rPr>
                      <a:t>e</a:t>
                    </a:r>
                    <a:r>
                      <a:rPr lang="en-US" sz="1800" i="1" baseline="-30000">
                        <a:cs typeface="Times New Roman" pitchFamily="18" charset="0"/>
                      </a:rPr>
                      <a:t>ijk</a:t>
                    </a:r>
                    <a:endParaRPr lang="en-US" sz="1200" i="1">
                      <a:cs typeface="Times New Roman" pitchFamily="18" charset="0"/>
                    </a:endParaRPr>
                  </a:p>
                  <a:p>
                    <a:r>
                      <a:rPr lang="en-US" sz="1200" baseline="-30000">
                        <a:cs typeface="Times New Roman" pitchFamily="18" charset="0"/>
                      </a:rPr>
                      <a:t> </a:t>
                    </a:r>
                    <a:endParaRPr lang="en-US" sz="1200">
                      <a:cs typeface="Times New Roman" pitchFamily="18" charset="0"/>
                    </a:endParaRPr>
                  </a:p>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t</a:t>
                    </a:r>
                    <a:r>
                      <a:rPr lang="en-US" sz="1800" i="1" baseline="-30000">
                        <a:cs typeface="Times New Roman" pitchFamily="18" charset="0"/>
                      </a:rPr>
                      <a:t>j</a:t>
                    </a:r>
                    <a:r>
                      <a:rPr lang="en-US" sz="1800">
                        <a:cs typeface="Times New Roman" pitchFamily="18" charset="0"/>
                      </a:rPr>
                      <a:t> = 0   </a:t>
                    </a:r>
                    <a:r>
                      <a:rPr lang="en-US" sz="1800" i="1">
                        <a:cs typeface="Times New Roman" pitchFamily="18" charset="0"/>
                      </a:rPr>
                      <a:t>H</a:t>
                    </a:r>
                    <a:r>
                      <a:rPr lang="en-US" sz="1800" baseline="-30000">
                        <a:cs typeface="Times New Roman" pitchFamily="18" charset="0"/>
                      </a:rPr>
                      <a:t>1</a:t>
                    </a:r>
                    <a:r>
                      <a:rPr lang="en-US" sz="1800">
                        <a:cs typeface="Times New Roman" pitchFamily="18" charset="0"/>
                      </a:rPr>
                      <a:t>: </a:t>
                    </a:r>
                    <a:r>
                      <a:rPr lang="en-US" sz="1800" i="1">
                        <a:latin typeface="Symbol" pitchFamily="18" charset="2"/>
                        <a:cs typeface="Times New Roman" pitchFamily="18" charset="0"/>
                      </a:rPr>
                      <a:t>t</a:t>
                    </a:r>
                    <a:r>
                      <a:rPr lang="en-US" sz="1800" i="1" baseline="-30000">
                        <a:cs typeface="Times New Roman" pitchFamily="18" charset="0"/>
                      </a:rPr>
                      <a:t>j</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0</a:t>
                    </a:r>
                    <a:r>
                      <a:rPr lang="en-US" sz="1800">
                        <a:cs typeface="Times New Roman" pitchFamily="18" charset="0"/>
                        <a:sym typeface="Symbol" pitchFamily="18" charset="2"/>
                      </a:rPr>
                      <a:t>  (treatment effect)</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0</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f</a:t>
                    </a:r>
                    <a:r>
                      <a:rPr lang="en-US" sz="1800" i="1" baseline="-30000">
                        <a:cs typeface="Times New Roman" pitchFamily="18" charset="0"/>
                        <a:sym typeface="Symbol" pitchFamily="18" charset="2"/>
                      </a:rPr>
                      <a:t>k</a:t>
                    </a:r>
                    <a:r>
                      <a:rPr lang="en-US" sz="1800">
                        <a:cs typeface="Times New Roman" pitchFamily="18" charset="0"/>
                        <a:sym typeface="Symbol" pitchFamily="18" charset="2"/>
                      </a:rPr>
                      <a:t> = 0   </a:t>
                    </a:r>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f</a:t>
                    </a:r>
                    <a:r>
                      <a:rPr lang="en-US" sz="1800" i="1" baseline="-30000">
                        <a:cs typeface="Times New Roman" pitchFamily="18" charset="0"/>
                        <a:sym typeface="Symbol" pitchFamily="18" charset="2"/>
                      </a:rPr>
                      <a:t>k</a:t>
                    </a:r>
                    <a:r>
                      <a:rPr lang="en-US" sz="1800">
                        <a:cs typeface="Times New Roman" pitchFamily="18" charset="0"/>
                        <a:sym typeface="Symbol" pitchFamily="18" charset="2"/>
                      </a:rPr>
                      <a:t> </a:t>
                    </a:r>
                    <a:r>
                      <a:rPr lang="en-US" sz="1800">
                        <a:cs typeface="Times New Roman" pitchFamily="18" charset="0"/>
                      </a:rPr>
                      <a:t> 0</a:t>
                    </a:r>
                    <a:r>
                      <a:rPr lang="en-US" sz="1800">
                        <a:cs typeface="Times New Roman" pitchFamily="18" charset="0"/>
                        <a:sym typeface="Symbol" pitchFamily="18" charset="2"/>
                      </a:rPr>
                      <a:t>  (block effect)</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9481" name="Rectangle 449"/>
                  <p:cNvSpPr>
                    <a:spLocks noChangeArrowheads="1"/>
                  </p:cNvSpPr>
                  <p:nvPr/>
                </p:nvSpPr>
                <p:spPr bwMode="auto">
                  <a:xfrm>
                    <a:off x="1641" y="1268"/>
                    <a:ext cx="2678" cy="865"/>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9468" name="Group 456"/>
              <p:cNvGrpSpPr>
                <a:grpSpLocks/>
              </p:cNvGrpSpPr>
              <p:nvPr/>
            </p:nvGrpSpPr>
            <p:grpSpPr bwMode="auto">
              <a:xfrm>
                <a:off x="0" y="2133"/>
                <a:ext cx="1641" cy="1038"/>
                <a:chOff x="0" y="2133"/>
                <a:chExt cx="1641" cy="1038"/>
              </a:xfrm>
            </p:grpSpPr>
            <p:sp>
              <p:nvSpPr>
                <p:cNvPr id="19474" name="Rectangle 455"/>
                <p:cNvSpPr>
                  <a:spLocks noChangeArrowheads="1"/>
                </p:cNvSpPr>
                <p:nvPr/>
              </p:nvSpPr>
              <p:spPr bwMode="auto">
                <a:xfrm>
                  <a:off x="0" y="2133"/>
                  <a:ext cx="1641" cy="1038"/>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9475" name="Group 454"/>
                <p:cNvGrpSpPr>
                  <a:grpSpLocks/>
                </p:cNvGrpSpPr>
                <p:nvPr/>
              </p:nvGrpSpPr>
              <p:grpSpPr bwMode="auto">
                <a:xfrm>
                  <a:off x="0" y="2133"/>
                  <a:ext cx="1641" cy="1038"/>
                  <a:chOff x="0" y="2133"/>
                  <a:chExt cx="1641" cy="1038"/>
                </a:xfrm>
              </p:grpSpPr>
              <p:sp>
                <p:nvSpPr>
                  <p:cNvPr id="19476" name="Rectangle 427"/>
                  <p:cNvSpPr>
                    <a:spLocks noChangeArrowheads="1"/>
                  </p:cNvSpPr>
                  <p:nvPr/>
                </p:nvSpPr>
                <p:spPr bwMode="auto">
                  <a:xfrm>
                    <a:off x="43" y="2133"/>
                    <a:ext cx="1555" cy="1038"/>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Two-Factor ANOVA (factorial model with interaction)</a:t>
                    </a:r>
                    <a:endParaRPr lang="en-US" sz="1200">
                      <a:cs typeface="Times New Roman" pitchFamily="18" charset="0"/>
                    </a:endParaRPr>
                  </a:p>
                  <a:p>
                    <a:endParaRPr lang="en-US"/>
                  </a:p>
                </p:txBody>
              </p:sp>
              <p:sp>
                <p:nvSpPr>
                  <p:cNvPr id="19477" name="Rectangle 453"/>
                  <p:cNvSpPr>
                    <a:spLocks noChangeArrowheads="1"/>
                  </p:cNvSpPr>
                  <p:nvPr/>
                </p:nvSpPr>
                <p:spPr bwMode="auto">
                  <a:xfrm>
                    <a:off x="0" y="2133"/>
                    <a:ext cx="1641" cy="1038"/>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19469" name="Group 460"/>
              <p:cNvGrpSpPr>
                <a:grpSpLocks/>
              </p:cNvGrpSpPr>
              <p:nvPr/>
            </p:nvGrpSpPr>
            <p:grpSpPr bwMode="auto">
              <a:xfrm>
                <a:off x="1641" y="2133"/>
                <a:ext cx="2678" cy="1038"/>
                <a:chOff x="1641" y="2133"/>
                <a:chExt cx="2678" cy="1038"/>
              </a:xfrm>
            </p:grpSpPr>
            <p:sp>
              <p:nvSpPr>
                <p:cNvPr id="19470" name="Rectangle 459"/>
                <p:cNvSpPr>
                  <a:spLocks noChangeArrowheads="1"/>
                </p:cNvSpPr>
                <p:nvPr/>
              </p:nvSpPr>
              <p:spPr bwMode="auto">
                <a:xfrm>
                  <a:off x="1641" y="2133"/>
                  <a:ext cx="2678" cy="1038"/>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9471" name="Group 458"/>
                <p:cNvGrpSpPr>
                  <a:grpSpLocks/>
                </p:cNvGrpSpPr>
                <p:nvPr/>
              </p:nvGrpSpPr>
              <p:grpSpPr bwMode="auto">
                <a:xfrm>
                  <a:off x="1641" y="2133"/>
                  <a:ext cx="2678" cy="1038"/>
                  <a:chOff x="1641" y="2133"/>
                  <a:chExt cx="2678" cy="1038"/>
                </a:xfrm>
              </p:grpSpPr>
              <p:sp>
                <p:nvSpPr>
                  <p:cNvPr id="19472" name="Rectangle 428"/>
                  <p:cNvSpPr>
                    <a:spLocks noChangeArrowheads="1"/>
                  </p:cNvSpPr>
                  <p:nvPr/>
                </p:nvSpPr>
                <p:spPr bwMode="auto">
                  <a:xfrm>
                    <a:off x="1684" y="2133"/>
                    <a:ext cx="2592" cy="1038"/>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X</a:t>
                    </a:r>
                    <a:r>
                      <a:rPr lang="en-US" sz="1800" i="1" baseline="-30000">
                        <a:cs typeface="Times New Roman" pitchFamily="18" charset="0"/>
                      </a:rPr>
                      <a:t>ijk</a:t>
                    </a:r>
                    <a:r>
                      <a:rPr lang="en-US" sz="1800">
                        <a:cs typeface="Times New Roman" pitchFamily="18" charset="0"/>
                      </a:rPr>
                      <a:t> = </a:t>
                    </a:r>
                    <a:r>
                      <a:rPr lang="en-US" sz="1800" i="1">
                        <a:latin typeface="Symbol" pitchFamily="18" charset="2"/>
                        <a:cs typeface="Times New Roman" pitchFamily="18" charset="0"/>
                      </a:rPr>
                      <a:t>m</a:t>
                    </a:r>
                    <a:r>
                      <a:rPr lang="en-US" sz="1800">
                        <a:cs typeface="Times New Roman" pitchFamily="18" charset="0"/>
                      </a:rPr>
                      <a:t> + </a:t>
                    </a:r>
                    <a:r>
                      <a:rPr lang="en-US" sz="1800" i="1">
                        <a:latin typeface="Symbol" pitchFamily="18" charset="2"/>
                        <a:cs typeface="Times New Roman" pitchFamily="18" charset="0"/>
                      </a:rPr>
                      <a:t>t</a:t>
                    </a:r>
                    <a:r>
                      <a:rPr lang="en-US" sz="1800" i="1" baseline="-30000">
                        <a:cs typeface="Times New Roman" pitchFamily="18" charset="0"/>
                      </a:rPr>
                      <a:t>j</a:t>
                    </a:r>
                    <a:r>
                      <a:rPr lang="en-US" sz="1800">
                        <a:cs typeface="Times New Roman" pitchFamily="18" charset="0"/>
                      </a:rPr>
                      <a:t> + </a:t>
                    </a:r>
                    <a:r>
                      <a:rPr lang="en-US" sz="1800" i="1">
                        <a:latin typeface="Symbol" pitchFamily="18" charset="2"/>
                        <a:cs typeface="Times New Roman" pitchFamily="18" charset="0"/>
                      </a:rPr>
                      <a:t>f</a:t>
                    </a:r>
                    <a:r>
                      <a:rPr lang="en-US" sz="1800" i="1" baseline="-30000">
                        <a:cs typeface="Times New Roman" pitchFamily="18" charset="0"/>
                      </a:rPr>
                      <a:t>k</a:t>
                    </a:r>
                    <a:r>
                      <a:rPr lang="en-US" sz="1800">
                        <a:cs typeface="Times New Roman" pitchFamily="18" charset="0"/>
                      </a:rPr>
                      <a:t> + </a:t>
                    </a:r>
                    <a:r>
                      <a:rPr lang="en-US" sz="1800" i="1">
                        <a:latin typeface="Symbol" pitchFamily="18" charset="2"/>
                        <a:cs typeface="Times New Roman" pitchFamily="18" charset="0"/>
                      </a:rPr>
                      <a:t>tf</a:t>
                    </a:r>
                    <a:r>
                      <a:rPr lang="en-US" sz="1800" i="1" baseline="-30000">
                        <a:cs typeface="Times New Roman" pitchFamily="18" charset="0"/>
                      </a:rPr>
                      <a:t>jk</a:t>
                    </a:r>
                    <a:r>
                      <a:rPr lang="en-US" sz="1800" baseline="-30000">
                        <a:cs typeface="Times New Roman" pitchFamily="18" charset="0"/>
                      </a:rPr>
                      <a:t> </a:t>
                    </a:r>
                    <a:r>
                      <a:rPr lang="en-US" sz="1800">
                        <a:cs typeface="Times New Roman" pitchFamily="18" charset="0"/>
                      </a:rPr>
                      <a:t>+ </a:t>
                    </a:r>
                    <a:r>
                      <a:rPr lang="en-US" sz="1800" i="1">
                        <a:latin typeface="Symbol" pitchFamily="18" charset="2"/>
                        <a:cs typeface="Times New Roman" pitchFamily="18" charset="0"/>
                      </a:rPr>
                      <a:t>e</a:t>
                    </a:r>
                    <a:r>
                      <a:rPr lang="en-US" sz="1800" i="1" baseline="-30000">
                        <a:cs typeface="Times New Roman" pitchFamily="18" charset="0"/>
                      </a:rPr>
                      <a:t>ijk</a:t>
                    </a:r>
                    <a:endParaRPr lang="en-US" sz="1200" i="1">
                      <a:cs typeface="Times New Roman" pitchFamily="18" charset="0"/>
                    </a:endParaRPr>
                  </a:p>
                  <a:p>
                    <a:r>
                      <a:rPr lang="en-US" sz="1200" baseline="-30000">
                        <a:cs typeface="Times New Roman" pitchFamily="18" charset="0"/>
                      </a:rPr>
                      <a:t> </a:t>
                    </a:r>
                    <a:endParaRPr lang="en-US" sz="1200">
                      <a:cs typeface="Times New Roman" pitchFamily="18" charset="0"/>
                    </a:endParaRPr>
                  </a:p>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t</a:t>
                    </a:r>
                    <a:r>
                      <a:rPr lang="en-US" sz="1800" i="1" baseline="-30000">
                        <a:cs typeface="Times New Roman" pitchFamily="18" charset="0"/>
                      </a:rPr>
                      <a:t>j</a:t>
                    </a:r>
                    <a:r>
                      <a:rPr lang="en-US" sz="1800">
                        <a:cs typeface="Times New Roman" pitchFamily="18" charset="0"/>
                      </a:rPr>
                      <a:t> = 0      </a:t>
                    </a:r>
                    <a:r>
                      <a:rPr lang="en-US" sz="1800" i="1">
                        <a:cs typeface="Times New Roman" pitchFamily="18" charset="0"/>
                      </a:rPr>
                      <a:t>H</a:t>
                    </a:r>
                    <a:r>
                      <a:rPr lang="en-US" sz="1800" baseline="-30000">
                        <a:cs typeface="Times New Roman" pitchFamily="18" charset="0"/>
                      </a:rPr>
                      <a:t>1</a:t>
                    </a:r>
                    <a:r>
                      <a:rPr lang="en-US" sz="1800">
                        <a:cs typeface="Times New Roman" pitchFamily="18" charset="0"/>
                      </a:rPr>
                      <a:t>: </a:t>
                    </a:r>
                    <a:r>
                      <a:rPr lang="en-US" sz="1800" i="1">
                        <a:latin typeface="Symbol" pitchFamily="18" charset="2"/>
                        <a:cs typeface="Times New Roman" pitchFamily="18" charset="0"/>
                      </a:rPr>
                      <a:t>t</a:t>
                    </a:r>
                    <a:r>
                      <a:rPr lang="en-US" sz="1800" i="1" baseline="-30000">
                        <a:cs typeface="Times New Roman" pitchFamily="18" charset="0"/>
                      </a:rPr>
                      <a:t>j</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0</a:t>
                    </a:r>
                    <a:r>
                      <a:rPr lang="en-US" sz="1800">
                        <a:cs typeface="Times New Roman" pitchFamily="18" charset="0"/>
                        <a:sym typeface="Symbol" pitchFamily="18" charset="2"/>
                      </a:rPr>
                      <a:t>  (row main effect)</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0</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f</a:t>
                    </a:r>
                    <a:r>
                      <a:rPr lang="en-US" sz="1800" i="1" baseline="-30000">
                        <a:cs typeface="Times New Roman" pitchFamily="18" charset="0"/>
                        <a:sym typeface="Symbol" pitchFamily="18" charset="2"/>
                      </a:rPr>
                      <a:t>k</a:t>
                    </a:r>
                    <a:r>
                      <a:rPr lang="en-US" sz="1800">
                        <a:cs typeface="Times New Roman" pitchFamily="18" charset="0"/>
                        <a:sym typeface="Symbol" pitchFamily="18" charset="2"/>
                      </a:rPr>
                      <a:t> = 0     </a:t>
                    </a:r>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f</a:t>
                    </a:r>
                    <a:r>
                      <a:rPr lang="en-US" sz="1800" i="1" baseline="-30000">
                        <a:cs typeface="Times New Roman" pitchFamily="18" charset="0"/>
                        <a:sym typeface="Symbol" pitchFamily="18" charset="2"/>
                      </a:rPr>
                      <a:t>k</a:t>
                    </a:r>
                    <a:r>
                      <a:rPr lang="en-US" sz="1800">
                        <a:cs typeface="Times New Roman" pitchFamily="18" charset="0"/>
                        <a:sym typeface="Symbol" pitchFamily="18" charset="2"/>
                      </a:rPr>
                      <a:t> </a:t>
                    </a:r>
                    <a:r>
                      <a:rPr lang="en-US" sz="1800">
                        <a:cs typeface="Times New Roman" pitchFamily="18" charset="0"/>
                      </a:rPr>
                      <a:t> 0</a:t>
                    </a:r>
                    <a:r>
                      <a:rPr lang="en-US" sz="1800">
                        <a:cs typeface="Times New Roman" pitchFamily="18" charset="0"/>
                        <a:sym typeface="Symbol" pitchFamily="18" charset="2"/>
                      </a:rPr>
                      <a:t>  (col. main effect)</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0</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tf</a:t>
                    </a:r>
                    <a:r>
                      <a:rPr lang="en-US" sz="1800" i="1" baseline="-30000">
                        <a:cs typeface="Times New Roman" pitchFamily="18" charset="0"/>
                        <a:sym typeface="Symbol" pitchFamily="18" charset="2"/>
                      </a:rPr>
                      <a:t>jk</a:t>
                    </a:r>
                    <a:r>
                      <a:rPr lang="en-US" sz="1800">
                        <a:cs typeface="Times New Roman" pitchFamily="18" charset="0"/>
                        <a:sym typeface="Symbol" pitchFamily="18" charset="2"/>
                      </a:rPr>
                      <a:t> = 0   </a:t>
                    </a:r>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sym typeface="Symbol" pitchFamily="18" charset="2"/>
                      </a:rPr>
                      <a:t>tf</a:t>
                    </a:r>
                    <a:r>
                      <a:rPr lang="en-US" sz="1800" i="1" baseline="-30000">
                        <a:cs typeface="Times New Roman" pitchFamily="18" charset="0"/>
                        <a:sym typeface="Symbol" pitchFamily="18" charset="2"/>
                      </a:rPr>
                      <a:t>jk</a:t>
                    </a:r>
                    <a:r>
                      <a:rPr lang="en-US" sz="1800">
                        <a:cs typeface="Times New Roman" pitchFamily="18" charset="0"/>
                        <a:sym typeface="Symbol" pitchFamily="18" charset="2"/>
                      </a:rPr>
                      <a:t> </a:t>
                    </a:r>
                    <a:r>
                      <a:rPr lang="en-US" sz="1800">
                        <a:cs typeface="Times New Roman" pitchFamily="18" charset="0"/>
                      </a:rPr>
                      <a:t> 0</a:t>
                    </a:r>
                    <a:r>
                      <a:rPr lang="en-US" sz="1800">
                        <a:cs typeface="Times New Roman" pitchFamily="18" charset="0"/>
                        <a:sym typeface="Symbol" pitchFamily="18" charset="2"/>
                      </a:rPr>
                      <a:t>  (interaction)</a:t>
                    </a:r>
                    <a:endParaRPr lang="en-US" sz="1200">
                      <a:cs typeface="Times New Roman" pitchFamily="18" charset="0"/>
                      <a:sym typeface="Symbol" pitchFamily="18" charset="2"/>
                    </a:endParaRPr>
                  </a:p>
                  <a:p>
                    <a:endParaRPr lang="en-US" sz="1800">
                      <a:cs typeface="Times New Roman" pitchFamily="18" charset="0"/>
                      <a:sym typeface="Symbol" pitchFamily="18" charset="2"/>
                    </a:endParaRPr>
                  </a:p>
                </p:txBody>
              </p:sp>
              <p:sp>
                <p:nvSpPr>
                  <p:cNvPr id="19473" name="Rectangle 457"/>
                  <p:cNvSpPr>
                    <a:spLocks noChangeArrowheads="1"/>
                  </p:cNvSpPr>
                  <p:nvPr/>
                </p:nvSpPr>
                <p:spPr bwMode="auto">
                  <a:xfrm>
                    <a:off x="1641" y="2133"/>
                    <a:ext cx="2678" cy="1038"/>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sp>
          <p:nvSpPr>
            <p:cNvPr id="19461" name="Rectangle 462"/>
            <p:cNvSpPr>
              <a:spLocks noChangeArrowheads="1"/>
            </p:cNvSpPr>
            <p:nvPr/>
          </p:nvSpPr>
          <p:spPr bwMode="auto">
            <a:xfrm>
              <a:off x="-3" y="-3"/>
              <a:ext cx="4325" cy="3177"/>
            </a:xfrm>
            <a:prstGeom prst="rect">
              <a:avLst/>
            </a:prstGeom>
            <a:noFill/>
            <a:ln w="11112">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Nonparametric Tests</a:t>
            </a:r>
          </a:p>
        </p:txBody>
      </p:sp>
      <p:grpSp>
        <p:nvGrpSpPr>
          <p:cNvPr id="20483" name="Group 3"/>
          <p:cNvGrpSpPr>
            <a:grpSpLocks/>
          </p:cNvGrpSpPr>
          <p:nvPr/>
        </p:nvGrpSpPr>
        <p:grpSpPr bwMode="auto">
          <a:xfrm>
            <a:off x="838200" y="1447800"/>
            <a:ext cx="7391400" cy="5043488"/>
            <a:chOff x="-3" y="-3"/>
            <a:chExt cx="4325" cy="3177"/>
          </a:xfrm>
        </p:grpSpPr>
        <p:grpSp>
          <p:nvGrpSpPr>
            <p:cNvPr id="20484" name="Group 4"/>
            <p:cNvGrpSpPr>
              <a:grpSpLocks/>
            </p:cNvGrpSpPr>
            <p:nvPr/>
          </p:nvGrpSpPr>
          <p:grpSpPr bwMode="auto">
            <a:xfrm>
              <a:off x="0" y="0"/>
              <a:ext cx="4319" cy="3171"/>
              <a:chOff x="0" y="0"/>
              <a:chExt cx="4319" cy="3171"/>
            </a:xfrm>
          </p:grpSpPr>
          <p:grpSp>
            <p:nvGrpSpPr>
              <p:cNvPr id="20486" name="Group 5"/>
              <p:cNvGrpSpPr>
                <a:grpSpLocks/>
              </p:cNvGrpSpPr>
              <p:nvPr/>
            </p:nvGrpSpPr>
            <p:grpSpPr bwMode="auto">
              <a:xfrm>
                <a:off x="0" y="0"/>
                <a:ext cx="1641" cy="461"/>
                <a:chOff x="0" y="0"/>
                <a:chExt cx="1641" cy="461"/>
              </a:xfrm>
            </p:grpSpPr>
            <p:sp>
              <p:nvSpPr>
                <p:cNvPr id="20522" name="Rectangle 6"/>
                <p:cNvSpPr>
                  <a:spLocks noChangeArrowheads="1"/>
                </p:cNvSpPr>
                <p:nvPr/>
              </p:nvSpPr>
              <p:spPr bwMode="auto">
                <a:xfrm>
                  <a:off x="0" y="0"/>
                  <a:ext cx="1641"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0523" name="Group 7"/>
                <p:cNvGrpSpPr>
                  <a:grpSpLocks/>
                </p:cNvGrpSpPr>
                <p:nvPr/>
              </p:nvGrpSpPr>
              <p:grpSpPr bwMode="auto">
                <a:xfrm>
                  <a:off x="0" y="0"/>
                  <a:ext cx="1641" cy="461"/>
                  <a:chOff x="0" y="0"/>
                  <a:chExt cx="1641" cy="461"/>
                </a:xfrm>
              </p:grpSpPr>
              <p:sp>
                <p:nvSpPr>
                  <p:cNvPr id="20524" name="Rectangle 8"/>
                  <p:cNvSpPr>
                    <a:spLocks noChangeArrowheads="1"/>
                  </p:cNvSpPr>
                  <p:nvPr/>
                </p:nvSpPr>
                <p:spPr bwMode="auto">
                  <a:xfrm>
                    <a:off x="43" y="0"/>
                    <a:ext cx="1555"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Method</a:t>
                    </a:r>
                    <a:endParaRPr lang="en-US" sz="1200">
                      <a:cs typeface="Times New Roman" pitchFamily="18" charset="0"/>
                    </a:endParaRPr>
                  </a:p>
                  <a:p>
                    <a:endParaRPr lang="en-US"/>
                  </a:p>
                </p:txBody>
              </p:sp>
              <p:sp>
                <p:nvSpPr>
                  <p:cNvPr id="20525" name="Rectangle 9"/>
                  <p:cNvSpPr>
                    <a:spLocks noChangeArrowheads="1"/>
                  </p:cNvSpPr>
                  <p:nvPr/>
                </p:nvSpPr>
                <p:spPr bwMode="auto">
                  <a:xfrm>
                    <a:off x="0" y="0"/>
                    <a:ext cx="1641"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20487" name="Group 10"/>
              <p:cNvGrpSpPr>
                <a:grpSpLocks/>
              </p:cNvGrpSpPr>
              <p:nvPr/>
            </p:nvGrpSpPr>
            <p:grpSpPr bwMode="auto">
              <a:xfrm>
                <a:off x="1641" y="0"/>
                <a:ext cx="2678" cy="461"/>
                <a:chOff x="1641" y="0"/>
                <a:chExt cx="2678" cy="461"/>
              </a:xfrm>
            </p:grpSpPr>
            <p:sp>
              <p:nvSpPr>
                <p:cNvPr id="20518" name="Rectangle 11"/>
                <p:cNvSpPr>
                  <a:spLocks noChangeArrowheads="1"/>
                </p:cNvSpPr>
                <p:nvPr/>
              </p:nvSpPr>
              <p:spPr bwMode="auto">
                <a:xfrm>
                  <a:off x="1641" y="0"/>
                  <a:ext cx="2678"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0519" name="Group 12"/>
                <p:cNvGrpSpPr>
                  <a:grpSpLocks/>
                </p:cNvGrpSpPr>
                <p:nvPr/>
              </p:nvGrpSpPr>
              <p:grpSpPr bwMode="auto">
                <a:xfrm>
                  <a:off x="1641" y="0"/>
                  <a:ext cx="2678" cy="461"/>
                  <a:chOff x="1641" y="0"/>
                  <a:chExt cx="2678" cy="461"/>
                </a:xfrm>
              </p:grpSpPr>
              <p:sp>
                <p:nvSpPr>
                  <p:cNvPr id="20520" name="Rectangle 13"/>
                  <p:cNvSpPr>
                    <a:spLocks noChangeArrowheads="1"/>
                  </p:cNvSpPr>
                  <p:nvPr/>
                </p:nvSpPr>
                <p:spPr bwMode="auto">
                  <a:xfrm>
                    <a:off x="1684" y="0"/>
                    <a:ext cx="2592" cy="461"/>
                  </a:xfrm>
                  <a:prstGeom prst="rect">
                    <a:avLst/>
                  </a:prstGeom>
                  <a:solidFill>
                    <a:srgbClr val="59595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b="1">
                        <a:solidFill>
                          <a:srgbClr val="FFFFFF"/>
                        </a:solidFill>
                        <a:cs typeface="Times New Roman" pitchFamily="18" charset="0"/>
                      </a:rPr>
                      <a:t>Model and Hypotheses</a:t>
                    </a:r>
                    <a:endParaRPr lang="en-US" sz="1200">
                      <a:cs typeface="Times New Roman" pitchFamily="18" charset="0"/>
                    </a:endParaRPr>
                  </a:p>
                  <a:p>
                    <a:endParaRPr lang="en-US"/>
                  </a:p>
                </p:txBody>
              </p:sp>
              <p:sp>
                <p:nvSpPr>
                  <p:cNvPr id="20521" name="Rectangle 14"/>
                  <p:cNvSpPr>
                    <a:spLocks noChangeArrowheads="1"/>
                  </p:cNvSpPr>
                  <p:nvPr/>
                </p:nvSpPr>
                <p:spPr bwMode="auto">
                  <a:xfrm>
                    <a:off x="1641" y="0"/>
                    <a:ext cx="2678" cy="461"/>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20488" name="Group 15"/>
              <p:cNvGrpSpPr>
                <a:grpSpLocks/>
              </p:cNvGrpSpPr>
              <p:nvPr/>
            </p:nvGrpSpPr>
            <p:grpSpPr bwMode="auto">
              <a:xfrm>
                <a:off x="0" y="461"/>
                <a:ext cx="1641" cy="807"/>
                <a:chOff x="0" y="461"/>
                <a:chExt cx="1641" cy="807"/>
              </a:xfrm>
            </p:grpSpPr>
            <p:sp>
              <p:nvSpPr>
                <p:cNvPr id="20514" name="Rectangle 16"/>
                <p:cNvSpPr>
                  <a:spLocks noChangeArrowheads="1"/>
                </p:cNvSpPr>
                <p:nvPr/>
              </p:nvSpPr>
              <p:spPr bwMode="auto">
                <a:xfrm>
                  <a:off x="0" y="461"/>
                  <a:ext cx="1641" cy="80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0515" name="Group 17"/>
                <p:cNvGrpSpPr>
                  <a:grpSpLocks/>
                </p:cNvGrpSpPr>
                <p:nvPr/>
              </p:nvGrpSpPr>
              <p:grpSpPr bwMode="auto">
                <a:xfrm>
                  <a:off x="0" y="461"/>
                  <a:ext cx="1641" cy="807"/>
                  <a:chOff x="0" y="461"/>
                  <a:chExt cx="1641" cy="807"/>
                </a:xfrm>
              </p:grpSpPr>
              <p:sp>
                <p:nvSpPr>
                  <p:cNvPr id="20516" name="Rectangle 18"/>
                  <p:cNvSpPr>
                    <a:spLocks noChangeArrowheads="1"/>
                  </p:cNvSpPr>
                  <p:nvPr/>
                </p:nvSpPr>
                <p:spPr bwMode="auto">
                  <a:xfrm>
                    <a:off x="43" y="461"/>
                    <a:ext cx="1555" cy="80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Runs Test (e.g., is the sequence TTTTFFFFFFTT</a:t>
                    </a:r>
                  </a:p>
                  <a:p>
                    <a:r>
                      <a:rPr lang="en-US" sz="1800">
                        <a:cs typeface="Times New Roman" pitchFamily="18" charset="0"/>
                      </a:rPr>
                      <a:t>random?)</a:t>
                    </a:r>
                    <a:endParaRPr lang="en-US"/>
                  </a:p>
                </p:txBody>
              </p:sp>
              <p:sp>
                <p:nvSpPr>
                  <p:cNvPr id="20517" name="Rectangle 19"/>
                  <p:cNvSpPr>
                    <a:spLocks noChangeArrowheads="1"/>
                  </p:cNvSpPr>
                  <p:nvPr/>
                </p:nvSpPr>
                <p:spPr bwMode="auto">
                  <a:xfrm>
                    <a:off x="0" y="461"/>
                    <a:ext cx="1641" cy="80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20489" name="Group 20"/>
              <p:cNvGrpSpPr>
                <a:grpSpLocks/>
              </p:cNvGrpSpPr>
              <p:nvPr/>
            </p:nvGrpSpPr>
            <p:grpSpPr bwMode="auto">
              <a:xfrm>
                <a:off x="1641" y="461"/>
                <a:ext cx="2678" cy="807"/>
                <a:chOff x="1641" y="461"/>
                <a:chExt cx="2678" cy="807"/>
              </a:xfrm>
            </p:grpSpPr>
            <p:sp>
              <p:nvSpPr>
                <p:cNvPr id="20510" name="Rectangle 21"/>
                <p:cNvSpPr>
                  <a:spLocks noChangeArrowheads="1"/>
                </p:cNvSpPr>
                <p:nvPr/>
              </p:nvSpPr>
              <p:spPr bwMode="auto">
                <a:xfrm>
                  <a:off x="1641" y="461"/>
                  <a:ext cx="2678" cy="80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0511" name="Group 22"/>
                <p:cNvGrpSpPr>
                  <a:grpSpLocks/>
                </p:cNvGrpSpPr>
                <p:nvPr/>
              </p:nvGrpSpPr>
              <p:grpSpPr bwMode="auto">
                <a:xfrm>
                  <a:off x="1641" y="461"/>
                  <a:ext cx="2678" cy="807"/>
                  <a:chOff x="1641" y="461"/>
                  <a:chExt cx="2678" cy="807"/>
                </a:xfrm>
              </p:grpSpPr>
              <p:sp>
                <p:nvSpPr>
                  <p:cNvPr id="20512" name="Rectangle 23"/>
                  <p:cNvSpPr>
                    <a:spLocks noChangeArrowheads="1"/>
                  </p:cNvSpPr>
                  <p:nvPr/>
                </p:nvSpPr>
                <p:spPr bwMode="auto">
                  <a:xfrm>
                    <a:off x="1684" y="461"/>
                    <a:ext cx="2592" cy="807"/>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200" baseline="-30000">
                        <a:cs typeface="Times New Roman" pitchFamily="18" charset="0"/>
                      </a:rPr>
                      <a:t> </a:t>
                    </a:r>
                    <a:r>
                      <a:rPr lang="en-US" sz="1800" i="1">
                        <a:cs typeface="Times New Roman" pitchFamily="18" charset="0"/>
                      </a:rPr>
                      <a:t>H</a:t>
                    </a:r>
                    <a:r>
                      <a:rPr lang="en-US" sz="1800" baseline="-30000">
                        <a:cs typeface="Times New Roman" pitchFamily="18" charset="0"/>
                      </a:rPr>
                      <a:t>0</a:t>
                    </a:r>
                    <a:r>
                      <a:rPr lang="en-US" sz="1800">
                        <a:cs typeface="Times New Roman" pitchFamily="18" charset="0"/>
                      </a:rPr>
                      <a:t>: Sequence is random</a:t>
                    </a:r>
                  </a:p>
                  <a:p>
                    <a:r>
                      <a:rPr lang="en-US" sz="1800">
                        <a:cs typeface="Times New Roman" pitchFamily="18" charset="0"/>
                      </a:rPr>
                      <a:t> </a:t>
                    </a:r>
                    <a:r>
                      <a:rPr lang="en-US" sz="1800" i="1">
                        <a:cs typeface="Times New Roman" pitchFamily="18" charset="0"/>
                      </a:rPr>
                      <a:t>H</a:t>
                    </a:r>
                    <a:r>
                      <a:rPr lang="en-US" sz="1800" baseline="-30000">
                        <a:cs typeface="Times New Roman" pitchFamily="18" charset="0"/>
                      </a:rPr>
                      <a:t>1</a:t>
                    </a:r>
                    <a:r>
                      <a:rPr lang="en-US" sz="1800">
                        <a:cs typeface="Times New Roman" pitchFamily="18" charset="0"/>
                      </a:rPr>
                      <a:t>: Sequence is not random</a:t>
                    </a:r>
                    <a:endParaRPr lang="en-US" sz="1800">
                      <a:cs typeface="Times New Roman" pitchFamily="18" charset="0"/>
                      <a:sym typeface="Symbol" pitchFamily="18" charset="2"/>
                    </a:endParaRPr>
                  </a:p>
                </p:txBody>
              </p:sp>
              <p:sp>
                <p:nvSpPr>
                  <p:cNvPr id="20513" name="Rectangle 24"/>
                  <p:cNvSpPr>
                    <a:spLocks noChangeArrowheads="1"/>
                  </p:cNvSpPr>
                  <p:nvPr/>
                </p:nvSpPr>
                <p:spPr bwMode="auto">
                  <a:xfrm>
                    <a:off x="1641" y="461"/>
                    <a:ext cx="2678" cy="807"/>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20490" name="Group 25"/>
              <p:cNvGrpSpPr>
                <a:grpSpLocks/>
              </p:cNvGrpSpPr>
              <p:nvPr/>
            </p:nvGrpSpPr>
            <p:grpSpPr bwMode="auto">
              <a:xfrm>
                <a:off x="0" y="1268"/>
                <a:ext cx="1641" cy="865"/>
                <a:chOff x="0" y="1268"/>
                <a:chExt cx="1641" cy="865"/>
              </a:xfrm>
            </p:grpSpPr>
            <p:sp>
              <p:nvSpPr>
                <p:cNvPr id="20506" name="Rectangle 26"/>
                <p:cNvSpPr>
                  <a:spLocks noChangeArrowheads="1"/>
                </p:cNvSpPr>
                <p:nvPr/>
              </p:nvSpPr>
              <p:spPr bwMode="auto">
                <a:xfrm>
                  <a:off x="0" y="1268"/>
                  <a:ext cx="1641" cy="86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0507" name="Group 27"/>
                <p:cNvGrpSpPr>
                  <a:grpSpLocks/>
                </p:cNvGrpSpPr>
                <p:nvPr/>
              </p:nvGrpSpPr>
              <p:grpSpPr bwMode="auto">
                <a:xfrm>
                  <a:off x="0" y="1268"/>
                  <a:ext cx="1641" cy="865"/>
                  <a:chOff x="0" y="1268"/>
                  <a:chExt cx="1641" cy="865"/>
                </a:xfrm>
              </p:grpSpPr>
              <p:sp>
                <p:nvSpPr>
                  <p:cNvPr id="20508" name="Rectangle 28"/>
                  <p:cNvSpPr>
                    <a:spLocks noChangeArrowheads="1"/>
                  </p:cNvSpPr>
                  <p:nvPr/>
                </p:nvSpPr>
                <p:spPr bwMode="auto">
                  <a:xfrm>
                    <a:off x="43" y="1268"/>
                    <a:ext cx="1555" cy="86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Kruskal-Wallis Test</a:t>
                    </a:r>
                    <a:endParaRPr lang="en-US" sz="1200">
                      <a:cs typeface="Times New Roman" pitchFamily="18" charset="0"/>
                    </a:endParaRPr>
                  </a:p>
                  <a:p>
                    <a:endParaRPr lang="en-US"/>
                  </a:p>
                </p:txBody>
              </p:sp>
              <p:sp>
                <p:nvSpPr>
                  <p:cNvPr id="20509" name="Rectangle 29"/>
                  <p:cNvSpPr>
                    <a:spLocks noChangeArrowheads="1"/>
                  </p:cNvSpPr>
                  <p:nvPr/>
                </p:nvSpPr>
                <p:spPr bwMode="auto">
                  <a:xfrm>
                    <a:off x="0" y="1268"/>
                    <a:ext cx="1641" cy="865"/>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20491" name="Group 30"/>
              <p:cNvGrpSpPr>
                <a:grpSpLocks/>
              </p:cNvGrpSpPr>
              <p:nvPr/>
            </p:nvGrpSpPr>
            <p:grpSpPr bwMode="auto">
              <a:xfrm>
                <a:off x="1641" y="1268"/>
                <a:ext cx="2678" cy="865"/>
                <a:chOff x="1641" y="1268"/>
                <a:chExt cx="2678" cy="865"/>
              </a:xfrm>
            </p:grpSpPr>
            <p:sp>
              <p:nvSpPr>
                <p:cNvPr id="20502" name="Rectangle 31"/>
                <p:cNvSpPr>
                  <a:spLocks noChangeArrowheads="1"/>
                </p:cNvSpPr>
                <p:nvPr/>
              </p:nvSpPr>
              <p:spPr bwMode="auto">
                <a:xfrm>
                  <a:off x="1641" y="1268"/>
                  <a:ext cx="2678" cy="86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0503" name="Group 32"/>
                <p:cNvGrpSpPr>
                  <a:grpSpLocks/>
                </p:cNvGrpSpPr>
                <p:nvPr/>
              </p:nvGrpSpPr>
              <p:grpSpPr bwMode="auto">
                <a:xfrm>
                  <a:off x="1641" y="1268"/>
                  <a:ext cx="2678" cy="865"/>
                  <a:chOff x="1641" y="1268"/>
                  <a:chExt cx="2678" cy="865"/>
                </a:xfrm>
              </p:grpSpPr>
              <p:sp>
                <p:nvSpPr>
                  <p:cNvPr id="20504" name="Rectangle 33"/>
                  <p:cNvSpPr>
                    <a:spLocks noChangeArrowheads="1"/>
                  </p:cNvSpPr>
                  <p:nvPr/>
                </p:nvSpPr>
                <p:spPr bwMode="auto">
                  <a:xfrm>
                    <a:off x="1684" y="1268"/>
                    <a:ext cx="2592" cy="865"/>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cs typeface="Times New Roman" pitchFamily="18" charset="0"/>
                      </a:rPr>
                      <a:t>m</a:t>
                    </a:r>
                    <a:r>
                      <a:rPr lang="en-US" sz="1800" baseline="-25000">
                        <a:cs typeface="Times New Roman" pitchFamily="18" charset="0"/>
                      </a:rPr>
                      <a:t>1</a:t>
                    </a:r>
                    <a:r>
                      <a:rPr lang="en-US" sz="1800">
                        <a:cs typeface="Times New Roman" pitchFamily="18" charset="0"/>
                      </a:rPr>
                      <a:t> = </a:t>
                    </a:r>
                    <a:r>
                      <a:rPr lang="en-US" sz="1800" i="1">
                        <a:cs typeface="Times New Roman" pitchFamily="18" charset="0"/>
                      </a:rPr>
                      <a:t>m</a:t>
                    </a:r>
                    <a:r>
                      <a:rPr lang="en-US" sz="1800" baseline="-25000">
                        <a:cs typeface="Times New Roman" pitchFamily="18" charset="0"/>
                      </a:rPr>
                      <a:t>2</a:t>
                    </a:r>
                    <a:r>
                      <a:rPr lang="en-US" sz="1800">
                        <a:cs typeface="Times New Roman" pitchFamily="18" charset="0"/>
                      </a:rPr>
                      <a:t> = … = </a:t>
                    </a:r>
                    <a:r>
                      <a:rPr lang="en-US" sz="1800" i="1">
                        <a:cs typeface="Times New Roman" pitchFamily="18" charset="0"/>
                      </a:rPr>
                      <a:t>m</a:t>
                    </a:r>
                    <a:r>
                      <a:rPr lang="en-US" sz="1800" i="1" baseline="-25000">
                        <a:cs typeface="Times New Roman" pitchFamily="18" charset="0"/>
                      </a:rPr>
                      <a:t>k</a:t>
                    </a:r>
                    <a:r>
                      <a:rPr lang="en-US" sz="1800">
                        <a:cs typeface="Times New Roman" pitchFamily="18" charset="0"/>
                      </a:rPr>
                      <a:t> (medians are equal)</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least one </a:t>
                    </a:r>
                    <a:r>
                      <a:rPr lang="en-US" sz="1800" i="1">
                        <a:cs typeface="Times New Roman" pitchFamily="18" charset="0"/>
                        <a:sym typeface="Symbol" pitchFamily="18" charset="2"/>
                      </a:rPr>
                      <a:t>m</a:t>
                    </a:r>
                    <a:r>
                      <a:rPr lang="en-US" sz="1800" i="1" baseline="-25000">
                        <a:cs typeface="Times New Roman" pitchFamily="18" charset="0"/>
                        <a:sym typeface="Symbol" pitchFamily="18" charset="2"/>
                      </a:rPr>
                      <a:t>j</a:t>
                    </a:r>
                    <a:r>
                      <a:rPr lang="en-US" sz="1800">
                        <a:cs typeface="Times New Roman" pitchFamily="18" charset="0"/>
                        <a:sym typeface="Symbol" pitchFamily="18" charset="2"/>
                      </a:rPr>
                      <a:t> differs from the others</a:t>
                    </a:r>
                  </a:p>
                </p:txBody>
              </p:sp>
              <p:sp>
                <p:nvSpPr>
                  <p:cNvPr id="20505" name="Rectangle 34"/>
                  <p:cNvSpPr>
                    <a:spLocks noChangeArrowheads="1"/>
                  </p:cNvSpPr>
                  <p:nvPr/>
                </p:nvSpPr>
                <p:spPr bwMode="auto">
                  <a:xfrm>
                    <a:off x="1641" y="1268"/>
                    <a:ext cx="2678" cy="865"/>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20492" name="Group 35"/>
              <p:cNvGrpSpPr>
                <a:grpSpLocks/>
              </p:cNvGrpSpPr>
              <p:nvPr/>
            </p:nvGrpSpPr>
            <p:grpSpPr bwMode="auto">
              <a:xfrm>
                <a:off x="0" y="2133"/>
                <a:ext cx="1641" cy="1038"/>
                <a:chOff x="0" y="2133"/>
                <a:chExt cx="1641" cy="1038"/>
              </a:xfrm>
            </p:grpSpPr>
            <p:sp>
              <p:nvSpPr>
                <p:cNvPr id="20498" name="Rectangle 36"/>
                <p:cNvSpPr>
                  <a:spLocks noChangeArrowheads="1"/>
                </p:cNvSpPr>
                <p:nvPr/>
              </p:nvSpPr>
              <p:spPr bwMode="auto">
                <a:xfrm>
                  <a:off x="0" y="2133"/>
                  <a:ext cx="1641" cy="1038"/>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0499" name="Group 37"/>
                <p:cNvGrpSpPr>
                  <a:grpSpLocks/>
                </p:cNvGrpSpPr>
                <p:nvPr/>
              </p:nvGrpSpPr>
              <p:grpSpPr bwMode="auto">
                <a:xfrm>
                  <a:off x="0" y="2133"/>
                  <a:ext cx="1641" cy="1038"/>
                  <a:chOff x="0" y="2133"/>
                  <a:chExt cx="1641" cy="1038"/>
                </a:xfrm>
              </p:grpSpPr>
              <p:sp>
                <p:nvSpPr>
                  <p:cNvPr id="20500" name="Rectangle 38"/>
                  <p:cNvSpPr>
                    <a:spLocks noChangeArrowheads="1"/>
                  </p:cNvSpPr>
                  <p:nvPr/>
                </p:nvSpPr>
                <p:spPr bwMode="auto">
                  <a:xfrm>
                    <a:off x="43" y="2133"/>
                    <a:ext cx="1555" cy="1038"/>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a:cs typeface="Times New Roman" pitchFamily="18" charset="0"/>
                      </a:rPr>
                      <a:t>Rank Correlation Test for Paired Ranks (e.g., to see whether two experts agree on the severity of  illness in n patients)</a:t>
                    </a:r>
                    <a:endParaRPr lang="en-US"/>
                  </a:p>
                </p:txBody>
              </p:sp>
              <p:sp>
                <p:nvSpPr>
                  <p:cNvPr id="20501" name="Rectangle 39"/>
                  <p:cNvSpPr>
                    <a:spLocks noChangeArrowheads="1"/>
                  </p:cNvSpPr>
                  <p:nvPr/>
                </p:nvSpPr>
                <p:spPr bwMode="auto">
                  <a:xfrm>
                    <a:off x="0" y="2133"/>
                    <a:ext cx="1641" cy="1038"/>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nvGrpSpPr>
              <p:cNvPr id="20493" name="Group 40"/>
              <p:cNvGrpSpPr>
                <a:grpSpLocks/>
              </p:cNvGrpSpPr>
              <p:nvPr/>
            </p:nvGrpSpPr>
            <p:grpSpPr bwMode="auto">
              <a:xfrm>
                <a:off x="1641" y="2133"/>
                <a:ext cx="2678" cy="1038"/>
                <a:chOff x="1641" y="2133"/>
                <a:chExt cx="2678" cy="1038"/>
              </a:xfrm>
            </p:grpSpPr>
            <p:sp>
              <p:nvSpPr>
                <p:cNvPr id="20494" name="Rectangle 41"/>
                <p:cNvSpPr>
                  <a:spLocks noChangeArrowheads="1"/>
                </p:cNvSpPr>
                <p:nvPr/>
              </p:nvSpPr>
              <p:spPr bwMode="auto">
                <a:xfrm>
                  <a:off x="1641" y="2133"/>
                  <a:ext cx="2678" cy="1038"/>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20495" name="Group 42"/>
                <p:cNvGrpSpPr>
                  <a:grpSpLocks/>
                </p:cNvGrpSpPr>
                <p:nvPr/>
              </p:nvGrpSpPr>
              <p:grpSpPr bwMode="auto">
                <a:xfrm>
                  <a:off x="1641" y="2133"/>
                  <a:ext cx="2678" cy="1038"/>
                  <a:chOff x="1641" y="2133"/>
                  <a:chExt cx="2678" cy="1038"/>
                </a:xfrm>
              </p:grpSpPr>
              <p:sp>
                <p:nvSpPr>
                  <p:cNvPr id="20496" name="Rectangle 43"/>
                  <p:cNvSpPr>
                    <a:spLocks noChangeArrowheads="1"/>
                  </p:cNvSpPr>
                  <p:nvPr/>
                </p:nvSpPr>
                <p:spPr bwMode="auto">
                  <a:xfrm>
                    <a:off x="1684" y="2133"/>
                    <a:ext cx="2592" cy="1038"/>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800" i="1">
                        <a:cs typeface="Times New Roman" pitchFamily="18" charset="0"/>
                      </a:rPr>
                      <a:t>H</a:t>
                    </a:r>
                    <a:r>
                      <a:rPr lang="en-US" sz="1800" baseline="-30000">
                        <a:cs typeface="Times New Roman" pitchFamily="18" charset="0"/>
                      </a:rPr>
                      <a:t>0</a:t>
                    </a:r>
                    <a:r>
                      <a:rPr lang="en-US" sz="1800">
                        <a:cs typeface="Times New Roman" pitchFamily="18" charset="0"/>
                      </a:rPr>
                      <a:t>: </a:t>
                    </a:r>
                    <a:r>
                      <a:rPr lang="en-US" sz="1800" i="1">
                        <a:latin typeface="Symbol" pitchFamily="18" charset="2"/>
                        <a:cs typeface="Times New Roman" pitchFamily="18" charset="0"/>
                      </a:rPr>
                      <a:t>r</a:t>
                    </a:r>
                    <a:r>
                      <a:rPr lang="en-US" sz="1800">
                        <a:cs typeface="Times New Roman" pitchFamily="18" charset="0"/>
                      </a:rPr>
                      <a:t> = 0 (ranks are uncorrelated)</a:t>
                    </a:r>
                    <a:endParaRPr lang="en-US" sz="1200">
                      <a:cs typeface="Times New Roman" pitchFamily="18" charset="0"/>
                      <a:sym typeface="Symbol" pitchFamily="18" charset="2"/>
                    </a:endParaRPr>
                  </a:p>
                  <a:p>
                    <a:r>
                      <a:rPr lang="en-US" sz="1800" i="1">
                        <a:cs typeface="Times New Roman" pitchFamily="18" charset="0"/>
                        <a:sym typeface="Symbol" pitchFamily="18" charset="2"/>
                      </a:rPr>
                      <a:t>H</a:t>
                    </a:r>
                    <a:r>
                      <a:rPr lang="en-US" sz="1800" baseline="-30000">
                        <a:cs typeface="Times New Roman" pitchFamily="18" charset="0"/>
                        <a:sym typeface="Symbol" pitchFamily="18" charset="2"/>
                      </a:rPr>
                      <a:t>1</a:t>
                    </a:r>
                    <a:r>
                      <a:rPr lang="en-US" sz="1800">
                        <a:cs typeface="Times New Roman" pitchFamily="18" charset="0"/>
                        <a:sym typeface="Symbol" pitchFamily="18" charset="2"/>
                      </a:rPr>
                      <a:t>: </a:t>
                    </a:r>
                    <a:r>
                      <a:rPr lang="en-US" sz="1800" i="1">
                        <a:latin typeface="Symbol" pitchFamily="18" charset="2"/>
                        <a:cs typeface="Times New Roman" pitchFamily="18" charset="0"/>
                      </a:rPr>
                      <a:t>r</a:t>
                    </a:r>
                    <a:r>
                      <a:rPr lang="en-US" sz="1800">
                        <a:cs typeface="Times New Roman" pitchFamily="18" charset="0"/>
                      </a:rPr>
                      <a:t> </a:t>
                    </a:r>
                    <a:r>
                      <a:rPr lang="en-US" sz="1800">
                        <a:cs typeface="Times New Roman" pitchFamily="18" charset="0"/>
                        <a:sym typeface="Symbol" pitchFamily="18" charset="2"/>
                      </a:rPr>
                      <a:t></a:t>
                    </a:r>
                    <a:r>
                      <a:rPr lang="en-US" sz="1800">
                        <a:cs typeface="Times New Roman" pitchFamily="18" charset="0"/>
                      </a:rPr>
                      <a:t> 0 (ranks are correlated)</a:t>
                    </a:r>
                  </a:p>
                </p:txBody>
              </p:sp>
              <p:sp>
                <p:nvSpPr>
                  <p:cNvPr id="20497" name="Rectangle 44"/>
                  <p:cNvSpPr>
                    <a:spLocks noChangeArrowheads="1"/>
                  </p:cNvSpPr>
                  <p:nvPr/>
                </p:nvSpPr>
                <p:spPr bwMode="auto">
                  <a:xfrm>
                    <a:off x="1641" y="2133"/>
                    <a:ext cx="2678" cy="1038"/>
                  </a:xfrm>
                  <a:prstGeom prst="rect">
                    <a:avLst/>
                  </a:prstGeom>
                  <a:noFill/>
                  <a:ln w="7">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grpSp>
        <p:sp>
          <p:nvSpPr>
            <p:cNvPr id="20485" name="Rectangle 45"/>
            <p:cNvSpPr>
              <a:spLocks noChangeArrowheads="1"/>
            </p:cNvSpPr>
            <p:nvPr/>
          </p:nvSpPr>
          <p:spPr bwMode="auto">
            <a:xfrm>
              <a:off x="-3" y="-3"/>
              <a:ext cx="4325" cy="3177"/>
            </a:xfrm>
            <a:prstGeom prst="rect">
              <a:avLst/>
            </a:prstGeom>
            <a:noFill/>
            <a:ln w="11112">
              <a:solidFill>
                <a:srgbClr val="A0A0A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Hypothesis Formulation</a:t>
            </a:r>
          </a:p>
        </p:txBody>
      </p:sp>
      <p:sp>
        <p:nvSpPr>
          <p:cNvPr id="3075" name="Text Box 359"/>
          <p:cNvSpPr txBox="1">
            <a:spLocks noChangeArrowheads="1"/>
          </p:cNvSpPr>
          <p:nvPr/>
        </p:nvSpPr>
        <p:spPr bwMode="auto">
          <a:xfrm>
            <a:off x="1524000" y="4191000"/>
            <a:ext cx="390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US"/>
          </a:p>
        </p:txBody>
      </p:sp>
      <p:sp>
        <p:nvSpPr>
          <p:cNvPr id="3076" name="Text Box 360"/>
          <p:cNvSpPr txBox="1">
            <a:spLocks noChangeArrowheads="1"/>
          </p:cNvSpPr>
          <p:nvPr/>
        </p:nvSpPr>
        <p:spPr bwMode="auto">
          <a:xfrm>
            <a:off x="1828800" y="1752600"/>
            <a:ext cx="5791200" cy="141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130000"/>
              </a:lnSpc>
              <a:spcBef>
                <a:spcPct val="50000"/>
              </a:spcBef>
            </a:pPr>
            <a:r>
              <a:rPr lang="en-US" sz="2800" b="1" i="1">
                <a:solidFill>
                  <a:srgbClr val="0000FF"/>
                </a:solidFill>
                <a:latin typeface="Arial" charset="0"/>
              </a:rPr>
              <a:t>H</a:t>
            </a:r>
            <a:r>
              <a:rPr lang="en-US" sz="2800" b="1" baseline="-25000">
                <a:solidFill>
                  <a:srgbClr val="0000FF"/>
                </a:solidFill>
                <a:latin typeface="Arial" charset="0"/>
              </a:rPr>
              <a:t>0</a:t>
            </a:r>
            <a:r>
              <a:rPr lang="en-US" sz="2800" b="1">
                <a:solidFill>
                  <a:srgbClr val="0000FF"/>
                </a:solidFill>
                <a:latin typeface="Arial" charset="0"/>
              </a:rPr>
              <a:t>: The null hypothesis</a:t>
            </a:r>
          </a:p>
          <a:p>
            <a:pPr>
              <a:lnSpc>
                <a:spcPct val="130000"/>
              </a:lnSpc>
              <a:spcBef>
                <a:spcPct val="50000"/>
              </a:spcBef>
            </a:pPr>
            <a:r>
              <a:rPr lang="en-US" sz="2800" b="1" i="1">
                <a:solidFill>
                  <a:srgbClr val="0000FF"/>
                </a:solidFill>
                <a:latin typeface="Arial" charset="0"/>
              </a:rPr>
              <a:t>H</a:t>
            </a:r>
            <a:r>
              <a:rPr lang="en-US" sz="2800" b="1" baseline="-25000">
                <a:solidFill>
                  <a:srgbClr val="0000FF"/>
                </a:solidFill>
                <a:latin typeface="Arial" charset="0"/>
              </a:rPr>
              <a:t>1</a:t>
            </a:r>
            <a:r>
              <a:rPr lang="en-US" sz="2800" b="1">
                <a:solidFill>
                  <a:srgbClr val="0000FF"/>
                </a:solidFill>
                <a:latin typeface="Arial" charset="0"/>
              </a:rPr>
              <a:t>: The alternative hypothesis</a:t>
            </a:r>
          </a:p>
        </p:txBody>
      </p:sp>
      <p:sp>
        <p:nvSpPr>
          <p:cNvPr id="3077" name="Text Box 361"/>
          <p:cNvSpPr txBox="1">
            <a:spLocks noChangeArrowheads="1"/>
          </p:cNvSpPr>
          <p:nvPr/>
        </p:nvSpPr>
        <p:spPr bwMode="auto">
          <a:xfrm>
            <a:off x="1371600" y="3810000"/>
            <a:ext cx="5562600" cy="89535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i="1">
                <a:solidFill>
                  <a:srgbClr val="A50021"/>
                </a:solidFill>
              </a:rPr>
              <a:t>Tip 1</a:t>
            </a:r>
            <a:r>
              <a:rPr lang="en-US" sz="1600"/>
              <a:t>  </a:t>
            </a:r>
            <a:r>
              <a:rPr lang="en-US" sz="1600" i="1"/>
              <a:t>H</a:t>
            </a:r>
            <a:r>
              <a:rPr lang="en-US" sz="1600" baseline="-25000"/>
              <a:t>0</a:t>
            </a:r>
            <a:r>
              <a:rPr lang="en-US" sz="1600"/>
              <a:t> and </a:t>
            </a:r>
            <a:r>
              <a:rPr lang="en-US" sz="1600" i="1"/>
              <a:t>H</a:t>
            </a:r>
            <a:r>
              <a:rPr lang="en-US" sz="1600" baseline="-25000"/>
              <a:t>1</a:t>
            </a:r>
            <a:r>
              <a:rPr lang="en-US" sz="1600"/>
              <a:t> must be mutually exclusive (both cannot be true) and collectively exhaustive (cover all possibilities).  </a:t>
            </a:r>
            <a:r>
              <a:rPr lang="en-US" sz="1600" i="1"/>
              <a:t>H</a:t>
            </a:r>
            <a:r>
              <a:rPr lang="en-US" sz="1600" baseline="-25000"/>
              <a:t>0</a:t>
            </a:r>
            <a:r>
              <a:rPr lang="en-US" sz="1600"/>
              <a:t> is a belief that we </a:t>
            </a:r>
            <a:r>
              <a:rPr lang="en-US" sz="1600" i="1"/>
              <a:t>try</a:t>
            </a:r>
            <a:r>
              <a:rPr lang="en-US" sz="1600"/>
              <a:t> to reject, using sample evidence.</a:t>
            </a:r>
            <a:r>
              <a:rPr lang="en-US" sz="2000"/>
              <a:t> </a:t>
            </a:r>
          </a:p>
        </p:txBody>
      </p:sp>
      <p:sp>
        <p:nvSpPr>
          <p:cNvPr id="3078" name="Text Box 362"/>
          <p:cNvSpPr txBox="1">
            <a:spLocks noChangeArrowheads="1"/>
          </p:cNvSpPr>
          <p:nvPr/>
        </p:nvSpPr>
        <p:spPr bwMode="auto">
          <a:xfrm>
            <a:off x="1371600" y="5029200"/>
            <a:ext cx="5562600" cy="1079500"/>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i="1">
                <a:solidFill>
                  <a:srgbClr val="A50021"/>
                </a:solidFill>
              </a:rPr>
              <a:t>Tip 2</a:t>
            </a:r>
            <a:r>
              <a:rPr lang="en-US" sz="1600"/>
              <a:t>  </a:t>
            </a:r>
            <a:r>
              <a:rPr lang="en-US" sz="1600" i="1"/>
              <a:t>H</a:t>
            </a:r>
            <a:r>
              <a:rPr lang="en-US" sz="1600" baseline="-25000"/>
              <a:t>0</a:t>
            </a:r>
            <a:r>
              <a:rPr lang="en-US" sz="1600"/>
              <a:t> generally represents the </a:t>
            </a:r>
            <a:r>
              <a:rPr lang="en-US" sz="1600" i="1"/>
              <a:t>status quo,</a:t>
            </a:r>
            <a:r>
              <a:rPr lang="en-US" sz="1600"/>
              <a:t> a historical situation, or a benchmark.  </a:t>
            </a:r>
            <a:r>
              <a:rPr lang="en-US" sz="1600" i="1"/>
              <a:t>H</a:t>
            </a:r>
            <a:r>
              <a:rPr lang="en-US" sz="1600" baseline="-25000"/>
              <a:t>1</a:t>
            </a:r>
            <a:r>
              <a:rPr lang="en-US" sz="1600"/>
              <a:t> generally represents a changed state of affairs that we suspect may exist because of new circumstances or an experimental condition.</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Test Statistic</a:t>
            </a:r>
          </a:p>
        </p:txBody>
      </p:sp>
      <p:sp>
        <p:nvSpPr>
          <p:cNvPr id="21507" name="Text Box 6"/>
          <p:cNvSpPr txBox="1">
            <a:spLocks noChangeArrowheads="1"/>
          </p:cNvSpPr>
          <p:nvPr/>
        </p:nvSpPr>
        <p:spPr bwMode="auto">
          <a:xfrm>
            <a:off x="1447800" y="1676400"/>
            <a:ext cx="61722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t>Statisticians know the </a:t>
            </a:r>
            <a:r>
              <a:rPr lang="en-US" sz="2000" b="1" i="1">
                <a:solidFill>
                  <a:srgbClr val="0000FF"/>
                </a:solidFill>
              </a:rPr>
              <a:t>sampling distribution</a:t>
            </a:r>
            <a:r>
              <a:rPr lang="en-US" sz="2000"/>
              <a:t> for many common statistics (e.g., a sample mean or proportion). From the sampling distribution, we can predict the likely range of the test statistic in random samples of the given size, assuming that the null hypothesis is true.</a:t>
            </a:r>
            <a:r>
              <a:rPr lang="en-US"/>
              <a:t> </a:t>
            </a:r>
            <a:endParaRPr lang="en-US" sz="2000"/>
          </a:p>
          <a:p>
            <a:pPr>
              <a:spcBef>
                <a:spcPct val="50000"/>
              </a:spcBef>
            </a:pPr>
            <a:r>
              <a:rPr lang="en-US" sz="2000"/>
              <a:t>The </a:t>
            </a:r>
            <a:r>
              <a:rPr lang="en-US" sz="2000" b="1" i="1">
                <a:solidFill>
                  <a:srgbClr val="0000FF"/>
                </a:solidFill>
              </a:rPr>
              <a:t>test statistic</a:t>
            </a:r>
            <a:r>
              <a:rPr lang="en-US" sz="2000"/>
              <a:t> for the sample is compared with a </a:t>
            </a:r>
            <a:r>
              <a:rPr lang="en-US" sz="2000" b="1" i="1">
                <a:solidFill>
                  <a:srgbClr val="0000FF"/>
                </a:solidFill>
              </a:rPr>
              <a:t>critical value</a:t>
            </a:r>
            <a:r>
              <a:rPr lang="en-US" sz="2000"/>
              <a:t> (from a table, Minitab, Excel, SPSS, etc) based on the sampling distribution. If the test statistic lies too far from the critical value (in the </a:t>
            </a:r>
            <a:r>
              <a:rPr lang="en-US" sz="2000" b="1" i="1">
                <a:solidFill>
                  <a:srgbClr val="0000FF"/>
                </a:solidFill>
              </a:rPr>
              <a:t>rejection region</a:t>
            </a:r>
            <a:r>
              <a:rPr lang="en-US" sz="2000"/>
              <a:t>) we conclude that the null hypothesis is false.</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Critical Value</a:t>
            </a:r>
          </a:p>
        </p:txBody>
      </p:sp>
      <p:sp>
        <p:nvSpPr>
          <p:cNvPr id="22531" name="Text Box 3"/>
          <p:cNvSpPr txBox="1">
            <a:spLocks noChangeArrowheads="1"/>
          </p:cNvSpPr>
          <p:nvPr/>
        </p:nvSpPr>
        <p:spPr bwMode="auto">
          <a:xfrm>
            <a:off x="1066800" y="1600200"/>
            <a:ext cx="7467600" cy="444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i="1">
                <a:solidFill>
                  <a:srgbClr val="0000FF"/>
                </a:solidFill>
              </a:rPr>
              <a:t>Right-tail test</a:t>
            </a:r>
          </a:p>
          <a:p>
            <a:pPr>
              <a:lnSpc>
                <a:spcPct val="110000"/>
              </a:lnSpc>
            </a:pPr>
            <a:r>
              <a:rPr lang="en-US" sz="2000"/>
              <a:t>Reject </a:t>
            </a:r>
            <a:r>
              <a:rPr lang="en-US" sz="2000" i="1"/>
              <a:t>H</a:t>
            </a:r>
            <a:r>
              <a:rPr lang="en-US" sz="2000" baseline="-25000"/>
              <a:t>0</a:t>
            </a:r>
            <a:r>
              <a:rPr lang="en-US" sz="2000"/>
              <a:t> if the test statistic exceeds the upper-tail critical value that designates a given right-tail area </a:t>
            </a:r>
            <a:r>
              <a:rPr lang="en-US" sz="2000">
                <a:latin typeface="Symbol" pitchFamily="18" charset="2"/>
              </a:rPr>
              <a:t>a</a:t>
            </a:r>
            <a:r>
              <a:rPr lang="en-US" sz="2000"/>
              <a:t> under the sampling distribution.</a:t>
            </a:r>
          </a:p>
          <a:p>
            <a:endParaRPr lang="en-US" sz="2000"/>
          </a:p>
          <a:p>
            <a:pPr>
              <a:spcBef>
                <a:spcPct val="50000"/>
              </a:spcBef>
            </a:pPr>
            <a:r>
              <a:rPr lang="en-US" sz="2000" b="1" i="1">
                <a:solidFill>
                  <a:srgbClr val="0000FF"/>
                </a:solidFill>
              </a:rPr>
              <a:t>Left-tail test</a:t>
            </a:r>
          </a:p>
          <a:p>
            <a:pPr>
              <a:lnSpc>
                <a:spcPct val="110000"/>
              </a:lnSpc>
            </a:pPr>
            <a:r>
              <a:rPr lang="en-US" sz="2000"/>
              <a:t>Reject H</a:t>
            </a:r>
            <a:r>
              <a:rPr lang="en-US" sz="2000" baseline="-25000"/>
              <a:t>0</a:t>
            </a:r>
            <a:r>
              <a:rPr lang="en-US" sz="2000"/>
              <a:t> if the test statistic is smaller that the lower-tail critical value that designates a given left-tail area </a:t>
            </a:r>
            <a:r>
              <a:rPr lang="en-US" sz="2000">
                <a:latin typeface="Symbol" pitchFamily="18" charset="2"/>
              </a:rPr>
              <a:t>a</a:t>
            </a:r>
            <a:r>
              <a:rPr lang="en-US" sz="2000"/>
              <a:t> under the sampling distribution.</a:t>
            </a:r>
          </a:p>
          <a:p>
            <a:endParaRPr lang="en-US" sz="2000"/>
          </a:p>
          <a:p>
            <a:r>
              <a:rPr lang="en-US" sz="2000" b="1" i="1">
                <a:solidFill>
                  <a:srgbClr val="0000FF"/>
                </a:solidFill>
              </a:rPr>
              <a:t>Two-tail test</a:t>
            </a:r>
          </a:p>
          <a:p>
            <a:pPr>
              <a:lnSpc>
                <a:spcPct val="110000"/>
              </a:lnSpc>
            </a:pPr>
            <a:r>
              <a:rPr lang="en-US" sz="2000"/>
              <a:t>Reject H</a:t>
            </a:r>
            <a:r>
              <a:rPr lang="en-US" sz="2000" baseline="-25000"/>
              <a:t>0</a:t>
            </a:r>
            <a:r>
              <a:rPr lang="en-US" sz="2000"/>
              <a:t> if the test statistic exceeds the upper-tail critical value that designates a given area </a:t>
            </a:r>
            <a:r>
              <a:rPr lang="en-US" sz="2000">
                <a:latin typeface="Symbol" pitchFamily="18" charset="2"/>
              </a:rPr>
              <a:t>a</a:t>
            </a:r>
            <a:r>
              <a:rPr lang="en-US" sz="2000"/>
              <a:t> under the sampling distribution, or is smaller that the lower-tail critical value that designates a given left-tail area </a:t>
            </a:r>
            <a:r>
              <a:rPr lang="en-US" sz="2000">
                <a:latin typeface="Symbol" pitchFamily="18" charset="2"/>
              </a:rPr>
              <a:t>a</a:t>
            </a:r>
            <a:r>
              <a:rPr lang="en-US" sz="2000"/>
              <a:t> under the sampling distribution. .</a:t>
            </a:r>
          </a:p>
        </p:txBody>
      </p:sp>
      <p:pic>
        <p:nvPicPr>
          <p:cNvPr id="2253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5200" y="609600"/>
            <a:ext cx="1143000" cy="762000"/>
          </a:xfrm>
          <a:prstGeom prst="rect">
            <a:avLst/>
          </a:prstGeom>
          <a:noFill/>
          <a:ln w="0">
            <a:solidFill>
              <a:schemeClr val="hlink"/>
            </a:solid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Level of Significance</a:t>
            </a:r>
          </a:p>
        </p:txBody>
      </p:sp>
      <p:sp>
        <p:nvSpPr>
          <p:cNvPr id="23555" name="Text Box 3"/>
          <p:cNvSpPr txBox="1">
            <a:spLocks noChangeArrowheads="1"/>
          </p:cNvSpPr>
          <p:nvPr/>
        </p:nvSpPr>
        <p:spPr bwMode="auto">
          <a:xfrm>
            <a:off x="1447800" y="1828800"/>
            <a:ext cx="6172200" cy="344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t>The </a:t>
            </a:r>
            <a:r>
              <a:rPr lang="en-US" sz="2000" b="1" i="1">
                <a:solidFill>
                  <a:srgbClr val="0000FF"/>
                </a:solidFill>
              </a:rPr>
              <a:t>level of significance</a:t>
            </a:r>
            <a:r>
              <a:rPr lang="en-US" sz="2000"/>
              <a:t> is the desired probability of Type I error (the probability of rejecting a true null hypothesis).  Commonly, this is set at </a:t>
            </a:r>
            <a:r>
              <a:rPr lang="en-US" sz="2000" i="1">
                <a:latin typeface="Symbol" pitchFamily="18" charset="2"/>
              </a:rPr>
              <a:t>a</a:t>
            </a:r>
            <a:r>
              <a:rPr lang="en-US" sz="2000"/>
              <a:t> = 0.10, 0.05, 0.025, 0.01, or 0.001, depending on the situation.</a:t>
            </a:r>
          </a:p>
          <a:p>
            <a:pPr>
              <a:spcBef>
                <a:spcPct val="50000"/>
              </a:spcBef>
            </a:pPr>
            <a:r>
              <a:rPr lang="en-US" sz="2000"/>
              <a:t>For example, when someone says that a test is </a:t>
            </a:r>
            <a:r>
              <a:rPr lang="en-US" sz="2000" b="1" i="1">
                <a:solidFill>
                  <a:srgbClr val="0000FF"/>
                </a:solidFill>
              </a:rPr>
              <a:t>significant at the 5% level</a:t>
            </a:r>
            <a:r>
              <a:rPr lang="en-US" sz="2000"/>
              <a:t>, they mean that the null hypothesis can be rejected with less than a 5% chance of Type I error. </a:t>
            </a:r>
          </a:p>
          <a:p>
            <a:pPr>
              <a:spcBef>
                <a:spcPct val="50000"/>
              </a:spcBef>
            </a:pPr>
            <a:r>
              <a:rPr lang="en-US" sz="2000"/>
              <a:t>The level of significance dictates the </a:t>
            </a:r>
            <a:r>
              <a:rPr lang="en-US" sz="2000" b="1" i="1">
                <a:solidFill>
                  <a:srgbClr val="0000FF"/>
                </a:solidFill>
              </a:rPr>
              <a:t>critical value</a:t>
            </a:r>
            <a:r>
              <a:rPr lang="en-US" sz="2000"/>
              <a:t>.  The smaller the level of significance, the stronger the sample result must be in order to reject the null hypothesis.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457200" y="381000"/>
            <a:ext cx="8305800" cy="685800"/>
          </a:xfrm>
          <a:noFill/>
        </p:spPr>
        <p:txBody>
          <a:bodyPr/>
          <a:lstStyle/>
          <a:p>
            <a:r>
              <a:rPr lang="en-US" smtClean="0">
                <a:solidFill>
                  <a:srgbClr val="0000FF"/>
                </a:solidFill>
                <a:latin typeface="Comic Sans MS" pitchFamily="66" charset="0"/>
              </a:rPr>
              <a:t>Common Right-Tailed </a:t>
            </a:r>
            <a:r>
              <a:rPr lang="en-US" i="1" smtClean="0">
                <a:solidFill>
                  <a:srgbClr val="0000FF"/>
                </a:solidFill>
                <a:latin typeface="Comic Sans MS" pitchFamily="66" charset="0"/>
              </a:rPr>
              <a:t>z</a:t>
            </a:r>
            <a:r>
              <a:rPr lang="en-US" smtClean="0">
                <a:solidFill>
                  <a:srgbClr val="0000FF"/>
                </a:solidFill>
                <a:latin typeface="Comic Sans MS" pitchFamily="66" charset="0"/>
              </a:rPr>
              <a:t> Values</a:t>
            </a:r>
            <a:endParaRPr lang="en-US" smtClean="0">
              <a:solidFill>
                <a:srgbClr val="0000FF"/>
              </a:solidFill>
            </a:endParaRPr>
          </a:p>
        </p:txBody>
      </p:sp>
      <p:pic>
        <p:nvPicPr>
          <p:cNvPr id="2457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95400"/>
            <a:ext cx="3675063" cy="258127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0" name="Text Box 4"/>
          <p:cNvSpPr txBox="1">
            <a:spLocks noChangeArrowheads="1"/>
          </p:cNvSpPr>
          <p:nvPr/>
        </p:nvSpPr>
        <p:spPr bwMode="auto">
          <a:xfrm>
            <a:off x="2971800" y="1676400"/>
            <a:ext cx="1600200" cy="692150"/>
          </a:xfrm>
          <a:prstGeom prst="rect">
            <a:avLst/>
          </a:prstGeom>
          <a:solidFill>
            <a:srgbClr val="FFFF99"/>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10000"/>
              </a:lnSpc>
              <a:spcBef>
                <a:spcPct val="50000"/>
              </a:spcBef>
            </a:pPr>
            <a:r>
              <a:rPr lang="en-US" sz="1800" b="1" i="1">
                <a:solidFill>
                  <a:srgbClr val="0000FF"/>
                </a:solidFill>
                <a:latin typeface="Arial" charset="0"/>
              </a:rPr>
              <a:t>z</a:t>
            </a:r>
            <a:r>
              <a:rPr lang="en-US" sz="1800" b="1">
                <a:solidFill>
                  <a:srgbClr val="0000FF"/>
                </a:solidFill>
                <a:latin typeface="Arial" charset="0"/>
              </a:rPr>
              <a:t> = 1.282</a:t>
            </a:r>
          </a:p>
          <a:p>
            <a:pPr algn="ctr">
              <a:lnSpc>
                <a:spcPct val="50000"/>
              </a:lnSpc>
              <a:spcBef>
                <a:spcPct val="50000"/>
              </a:spcBef>
            </a:pPr>
            <a:r>
              <a:rPr lang="en-US" sz="1800" b="1" i="1">
                <a:solidFill>
                  <a:srgbClr val="0000FF"/>
                </a:solidFill>
                <a:latin typeface="Symbol" pitchFamily="18" charset="2"/>
                <a:sym typeface="Symbol" pitchFamily="18" charset="2"/>
              </a:rPr>
              <a:t>a</a:t>
            </a:r>
            <a:r>
              <a:rPr lang="en-US" sz="1800" b="1">
                <a:solidFill>
                  <a:srgbClr val="0000FF"/>
                </a:solidFill>
                <a:latin typeface="Arial" charset="0"/>
                <a:sym typeface="Symbol" pitchFamily="18" charset="2"/>
              </a:rPr>
              <a:t> = </a:t>
            </a:r>
            <a:r>
              <a:rPr lang="en-US" sz="1800" b="1">
                <a:solidFill>
                  <a:srgbClr val="0000FF"/>
                </a:solidFill>
                <a:latin typeface="Arial" charset="0"/>
              </a:rPr>
              <a:t>0.10</a:t>
            </a:r>
          </a:p>
        </p:txBody>
      </p:sp>
      <p:pic>
        <p:nvPicPr>
          <p:cNvPr id="2458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962400"/>
            <a:ext cx="3665538" cy="25749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2" name="Text Box 6"/>
          <p:cNvSpPr txBox="1">
            <a:spLocks noChangeArrowheads="1"/>
          </p:cNvSpPr>
          <p:nvPr/>
        </p:nvSpPr>
        <p:spPr bwMode="auto">
          <a:xfrm>
            <a:off x="2971800" y="4343400"/>
            <a:ext cx="1600200" cy="682625"/>
          </a:xfrm>
          <a:prstGeom prst="rect">
            <a:avLst/>
          </a:prstGeom>
          <a:solidFill>
            <a:srgbClr val="FFFF99"/>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10000"/>
              </a:lnSpc>
              <a:spcBef>
                <a:spcPct val="50000"/>
              </a:spcBef>
            </a:pPr>
            <a:r>
              <a:rPr lang="en-US" sz="1800" b="1" i="1">
                <a:solidFill>
                  <a:srgbClr val="0000FF"/>
                </a:solidFill>
                <a:latin typeface="Arial" charset="0"/>
              </a:rPr>
              <a:t>z</a:t>
            </a:r>
            <a:r>
              <a:rPr lang="en-US" sz="1800" b="1">
                <a:solidFill>
                  <a:srgbClr val="0000FF"/>
                </a:solidFill>
                <a:latin typeface="Arial" charset="0"/>
              </a:rPr>
              <a:t> = 1.645</a:t>
            </a:r>
          </a:p>
          <a:p>
            <a:pPr algn="ctr">
              <a:lnSpc>
                <a:spcPct val="50000"/>
              </a:lnSpc>
              <a:spcBef>
                <a:spcPct val="50000"/>
              </a:spcBef>
            </a:pPr>
            <a:r>
              <a:rPr lang="en-US" sz="1800" b="1" i="1">
                <a:solidFill>
                  <a:srgbClr val="0000FF"/>
                </a:solidFill>
                <a:latin typeface="Symbol" pitchFamily="18" charset="2"/>
                <a:sym typeface="Symbol" pitchFamily="18" charset="2"/>
              </a:rPr>
              <a:t>a</a:t>
            </a:r>
            <a:r>
              <a:rPr lang="en-US" sz="1800" b="1">
                <a:solidFill>
                  <a:srgbClr val="0000FF"/>
                </a:solidFill>
                <a:latin typeface="Arial" charset="0"/>
                <a:sym typeface="Symbol" pitchFamily="18" charset="2"/>
              </a:rPr>
              <a:t> = </a:t>
            </a:r>
            <a:r>
              <a:rPr lang="en-US" sz="1800" b="1">
                <a:solidFill>
                  <a:srgbClr val="0000FF"/>
                </a:solidFill>
                <a:latin typeface="Arial" charset="0"/>
              </a:rPr>
              <a:t>0.05</a:t>
            </a:r>
          </a:p>
        </p:txBody>
      </p:sp>
      <p:pic>
        <p:nvPicPr>
          <p:cNvPr id="2458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1295400"/>
            <a:ext cx="3665538" cy="25749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4" name="Text Box 8"/>
          <p:cNvSpPr txBox="1">
            <a:spLocks noChangeArrowheads="1"/>
          </p:cNvSpPr>
          <p:nvPr/>
        </p:nvSpPr>
        <p:spPr bwMode="auto">
          <a:xfrm>
            <a:off x="7086600" y="1676400"/>
            <a:ext cx="1600200" cy="682625"/>
          </a:xfrm>
          <a:prstGeom prst="rect">
            <a:avLst/>
          </a:prstGeom>
          <a:solidFill>
            <a:srgbClr val="FFFF99"/>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10000"/>
              </a:lnSpc>
              <a:spcBef>
                <a:spcPct val="50000"/>
              </a:spcBef>
            </a:pPr>
            <a:r>
              <a:rPr lang="en-US" sz="1800" b="1" i="1">
                <a:solidFill>
                  <a:srgbClr val="0000FF"/>
                </a:solidFill>
                <a:latin typeface="Arial" charset="0"/>
              </a:rPr>
              <a:t>z</a:t>
            </a:r>
            <a:r>
              <a:rPr lang="en-US" sz="1800" b="1">
                <a:solidFill>
                  <a:srgbClr val="0000FF"/>
                </a:solidFill>
                <a:latin typeface="Arial" charset="0"/>
              </a:rPr>
              <a:t> = 1.960</a:t>
            </a:r>
          </a:p>
          <a:p>
            <a:pPr algn="ctr">
              <a:lnSpc>
                <a:spcPct val="50000"/>
              </a:lnSpc>
              <a:spcBef>
                <a:spcPct val="50000"/>
              </a:spcBef>
            </a:pPr>
            <a:r>
              <a:rPr lang="en-US" sz="1800" b="1" i="1">
                <a:solidFill>
                  <a:srgbClr val="0000FF"/>
                </a:solidFill>
                <a:latin typeface="Symbol" pitchFamily="18" charset="2"/>
                <a:sym typeface="Symbol" pitchFamily="18" charset="2"/>
              </a:rPr>
              <a:t>a</a:t>
            </a:r>
            <a:r>
              <a:rPr lang="en-US" sz="1800" b="1">
                <a:solidFill>
                  <a:srgbClr val="0000FF"/>
                </a:solidFill>
                <a:latin typeface="Arial" charset="0"/>
                <a:sym typeface="Symbol" pitchFamily="18" charset="2"/>
              </a:rPr>
              <a:t> = </a:t>
            </a:r>
            <a:r>
              <a:rPr lang="en-US" sz="1800" b="1">
                <a:solidFill>
                  <a:srgbClr val="0000FF"/>
                </a:solidFill>
                <a:latin typeface="Arial" charset="0"/>
              </a:rPr>
              <a:t>0.025</a:t>
            </a:r>
          </a:p>
        </p:txBody>
      </p:sp>
      <p:pic>
        <p:nvPicPr>
          <p:cNvPr id="24585"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4038600"/>
            <a:ext cx="3665538" cy="25749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6" name="Text Box 10"/>
          <p:cNvSpPr txBox="1">
            <a:spLocks noChangeArrowheads="1"/>
          </p:cNvSpPr>
          <p:nvPr/>
        </p:nvSpPr>
        <p:spPr bwMode="auto">
          <a:xfrm>
            <a:off x="7086600" y="4419600"/>
            <a:ext cx="1600200" cy="692150"/>
          </a:xfrm>
          <a:prstGeom prst="rect">
            <a:avLst/>
          </a:prstGeom>
          <a:solidFill>
            <a:srgbClr val="FFFF99"/>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10000"/>
              </a:lnSpc>
              <a:spcBef>
                <a:spcPct val="50000"/>
              </a:spcBef>
            </a:pPr>
            <a:r>
              <a:rPr lang="en-US" sz="1800" b="1" i="1">
                <a:solidFill>
                  <a:srgbClr val="0000FF"/>
                </a:solidFill>
                <a:latin typeface="Arial" charset="0"/>
              </a:rPr>
              <a:t>z</a:t>
            </a:r>
            <a:r>
              <a:rPr lang="en-US" sz="1800" b="1">
                <a:solidFill>
                  <a:srgbClr val="0000FF"/>
                </a:solidFill>
                <a:latin typeface="Arial" charset="0"/>
              </a:rPr>
              <a:t> = 2.326</a:t>
            </a:r>
          </a:p>
          <a:p>
            <a:pPr algn="ctr">
              <a:lnSpc>
                <a:spcPct val="50000"/>
              </a:lnSpc>
              <a:spcBef>
                <a:spcPct val="50000"/>
              </a:spcBef>
            </a:pPr>
            <a:r>
              <a:rPr lang="en-US" sz="1800" b="1" i="1">
                <a:solidFill>
                  <a:srgbClr val="0000FF"/>
                </a:solidFill>
                <a:latin typeface="Symbol" pitchFamily="18" charset="2"/>
                <a:sym typeface="Symbol" pitchFamily="18" charset="2"/>
              </a:rPr>
              <a:t>a</a:t>
            </a:r>
            <a:r>
              <a:rPr lang="en-US" sz="1800" b="1">
                <a:solidFill>
                  <a:srgbClr val="0000FF"/>
                </a:solidFill>
                <a:latin typeface="Arial" charset="0"/>
                <a:sym typeface="Symbol" pitchFamily="18" charset="2"/>
              </a:rPr>
              <a:t> = </a:t>
            </a:r>
            <a:r>
              <a:rPr lang="en-US" sz="1800" b="1">
                <a:solidFill>
                  <a:srgbClr val="0000FF"/>
                </a:solidFill>
                <a:latin typeface="Arial" charset="0"/>
              </a:rPr>
              <a:t>0.01</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457200" y="381000"/>
            <a:ext cx="8305800" cy="685800"/>
          </a:xfrm>
          <a:noFill/>
        </p:spPr>
        <p:txBody>
          <a:bodyPr/>
          <a:lstStyle/>
          <a:p>
            <a:r>
              <a:rPr lang="en-US" smtClean="0">
                <a:solidFill>
                  <a:srgbClr val="0000FF"/>
                </a:solidFill>
                <a:latin typeface="Comic Sans MS" pitchFamily="66" charset="0"/>
              </a:rPr>
              <a:t>Common Two-Tailed </a:t>
            </a:r>
            <a:r>
              <a:rPr lang="en-US" i="1" smtClean="0">
                <a:solidFill>
                  <a:srgbClr val="0000FF"/>
                </a:solidFill>
                <a:latin typeface="Comic Sans MS" pitchFamily="66" charset="0"/>
              </a:rPr>
              <a:t>z</a:t>
            </a:r>
            <a:r>
              <a:rPr lang="en-US" smtClean="0">
                <a:solidFill>
                  <a:srgbClr val="0000FF"/>
                </a:solidFill>
                <a:latin typeface="Comic Sans MS" pitchFamily="66" charset="0"/>
              </a:rPr>
              <a:t> Values</a:t>
            </a:r>
            <a:endParaRPr lang="en-US" smtClean="0">
              <a:solidFill>
                <a:srgbClr val="0000FF"/>
              </a:solidFill>
            </a:endParaRPr>
          </a:p>
        </p:txBody>
      </p:sp>
      <p:pic>
        <p:nvPicPr>
          <p:cNvPr id="2560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295400"/>
            <a:ext cx="3665538" cy="25749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4" name="Text Box 4"/>
          <p:cNvSpPr txBox="1">
            <a:spLocks noChangeArrowheads="1"/>
          </p:cNvSpPr>
          <p:nvPr/>
        </p:nvSpPr>
        <p:spPr bwMode="auto">
          <a:xfrm>
            <a:off x="2743200" y="1676400"/>
            <a:ext cx="1600200" cy="692150"/>
          </a:xfrm>
          <a:prstGeom prst="rect">
            <a:avLst/>
          </a:prstGeom>
          <a:solidFill>
            <a:srgbClr val="FFFF99"/>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10000"/>
              </a:lnSpc>
              <a:spcBef>
                <a:spcPct val="50000"/>
              </a:spcBef>
            </a:pPr>
            <a:r>
              <a:rPr lang="en-US" sz="1800" b="1" i="1">
                <a:solidFill>
                  <a:srgbClr val="0000FF"/>
                </a:solidFill>
                <a:latin typeface="Arial" charset="0"/>
              </a:rPr>
              <a:t>z</a:t>
            </a:r>
            <a:r>
              <a:rPr lang="en-US" sz="1800" b="1">
                <a:solidFill>
                  <a:srgbClr val="0000FF"/>
                </a:solidFill>
                <a:latin typeface="Arial" charset="0"/>
              </a:rPr>
              <a:t> = 1.645</a:t>
            </a:r>
          </a:p>
          <a:p>
            <a:pPr algn="ctr">
              <a:lnSpc>
                <a:spcPct val="50000"/>
              </a:lnSpc>
              <a:spcBef>
                <a:spcPct val="50000"/>
              </a:spcBef>
            </a:pPr>
            <a:r>
              <a:rPr lang="en-US" sz="1800" b="1" i="1">
                <a:solidFill>
                  <a:srgbClr val="0000FF"/>
                </a:solidFill>
                <a:latin typeface="Symbol" pitchFamily="18" charset="2"/>
                <a:sym typeface="Symbol" pitchFamily="18" charset="2"/>
              </a:rPr>
              <a:t>a</a:t>
            </a:r>
            <a:r>
              <a:rPr lang="en-US" sz="1800" b="1">
                <a:solidFill>
                  <a:srgbClr val="0000FF"/>
                </a:solidFill>
                <a:latin typeface="Arial" charset="0"/>
                <a:sym typeface="Symbol" pitchFamily="18" charset="2"/>
              </a:rPr>
              <a:t> = </a:t>
            </a:r>
            <a:r>
              <a:rPr lang="en-US" sz="1800" b="1">
                <a:solidFill>
                  <a:srgbClr val="0000FF"/>
                </a:solidFill>
                <a:latin typeface="Arial" charset="0"/>
              </a:rPr>
              <a:t>0.10</a:t>
            </a:r>
          </a:p>
        </p:txBody>
      </p:sp>
      <p:pic>
        <p:nvPicPr>
          <p:cNvPr id="2560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038600"/>
            <a:ext cx="3665538" cy="25749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6" name="Text Box 6"/>
          <p:cNvSpPr txBox="1">
            <a:spLocks noChangeArrowheads="1"/>
          </p:cNvSpPr>
          <p:nvPr/>
        </p:nvSpPr>
        <p:spPr bwMode="auto">
          <a:xfrm>
            <a:off x="2819400" y="4419600"/>
            <a:ext cx="1600200" cy="692150"/>
          </a:xfrm>
          <a:prstGeom prst="rect">
            <a:avLst/>
          </a:prstGeom>
          <a:solidFill>
            <a:srgbClr val="FFFF99"/>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10000"/>
              </a:lnSpc>
              <a:spcBef>
                <a:spcPct val="50000"/>
              </a:spcBef>
            </a:pPr>
            <a:r>
              <a:rPr lang="en-US" sz="1800" b="1" i="1">
                <a:solidFill>
                  <a:srgbClr val="0000FF"/>
                </a:solidFill>
                <a:latin typeface="Arial" charset="0"/>
              </a:rPr>
              <a:t>z</a:t>
            </a:r>
            <a:r>
              <a:rPr lang="en-US" sz="1800" b="1">
                <a:solidFill>
                  <a:srgbClr val="0000FF"/>
                </a:solidFill>
                <a:latin typeface="Arial" charset="0"/>
              </a:rPr>
              <a:t> = 1.960</a:t>
            </a:r>
          </a:p>
          <a:p>
            <a:pPr algn="ctr">
              <a:lnSpc>
                <a:spcPct val="50000"/>
              </a:lnSpc>
              <a:spcBef>
                <a:spcPct val="50000"/>
              </a:spcBef>
            </a:pPr>
            <a:r>
              <a:rPr lang="en-US" sz="1800" b="1" i="1">
                <a:solidFill>
                  <a:srgbClr val="0000FF"/>
                </a:solidFill>
                <a:latin typeface="Symbol" pitchFamily="18" charset="2"/>
                <a:sym typeface="Symbol" pitchFamily="18" charset="2"/>
              </a:rPr>
              <a:t>a</a:t>
            </a:r>
            <a:r>
              <a:rPr lang="en-US" sz="1800" b="1">
                <a:solidFill>
                  <a:srgbClr val="0000FF"/>
                </a:solidFill>
                <a:latin typeface="Arial" charset="0"/>
                <a:sym typeface="Symbol" pitchFamily="18" charset="2"/>
              </a:rPr>
              <a:t> = </a:t>
            </a:r>
            <a:r>
              <a:rPr lang="en-US" sz="1800" b="1">
                <a:solidFill>
                  <a:srgbClr val="0000FF"/>
                </a:solidFill>
                <a:latin typeface="Arial" charset="0"/>
              </a:rPr>
              <a:t>0.05</a:t>
            </a:r>
          </a:p>
        </p:txBody>
      </p:sp>
      <p:pic>
        <p:nvPicPr>
          <p:cNvPr id="2560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1295400"/>
            <a:ext cx="3665538" cy="25749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8" name="Text Box 8"/>
          <p:cNvSpPr txBox="1">
            <a:spLocks noChangeArrowheads="1"/>
          </p:cNvSpPr>
          <p:nvPr/>
        </p:nvSpPr>
        <p:spPr bwMode="auto">
          <a:xfrm>
            <a:off x="6934200" y="1676400"/>
            <a:ext cx="1600200" cy="682625"/>
          </a:xfrm>
          <a:prstGeom prst="rect">
            <a:avLst/>
          </a:prstGeom>
          <a:solidFill>
            <a:srgbClr val="FFFF99"/>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10000"/>
              </a:lnSpc>
              <a:spcBef>
                <a:spcPct val="50000"/>
              </a:spcBef>
            </a:pPr>
            <a:r>
              <a:rPr lang="en-US" sz="1800" b="1" i="1">
                <a:solidFill>
                  <a:srgbClr val="0000FF"/>
                </a:solidFill>
                <a:latin typeface="Arial" charset="0"/>
              </a:rPr>
              <a:t>z</a:t>
            </a:r>
            <a:r>
              <a:rPr lang="en-US" sz="1800" b="1">
                <a:solidFill>
                  <a:srgbClr val="0000FF"/>
                </a:solidFill>
                <a:latin typeface="Arial" charset="0"/>
              </a:rPr>
              <a:t> = 2.326</a:t>
            </a:r>
          </a:p>
          <a:p>
            <a:pPr algn="ctr">
              <a:lnSpc>
                <a:spcPct val="50000"/>
              </a:lnSpc>
              <a:spcBef>
                <a:spcPct val="50000"/>
              </a:spcBef>
            </a:pPr>
            <a:r>
              <a:rPr lang="en-US" sz="1800" b="1" i="1">
                <a:solidFill>
                  <a:srgbClr val="0000FF"/>
                </a:solidFill>
                <a:latin typeface="Symbol" pitchFamily="18" charset="2"/>
                <a:sym typeface="Symbol" pitchFamily="18" charset="2"/>
              </a:rPr>
              <a:t>a</a:t>
            </a:r>
            <a:r>
              <a:rPr lang="en-US" sz="1800" b="1">
                <a:solidFill>
                  <a:srgbClr val="0000FF"/>
                </a:solidFill>
                <a:latin typeface="Arial" charset="0"/>
                <a:sym typeface="Symbol" pitchFamily="18" charset="2"/>
              </a:rPr>
              <a:t> = </a:t>
            </a:r>
            <a:r>
              <a:rPr lang="en-US" sz="1800" b="1">
                <a:solidFill>
                  <a:srgbClr val="0000FF"/>
                </a:solidFill>
                <a:latin typeface="Arial" charset="0"/>
              </a:rPr>
              <a:t>0.02</a:t>
            </a:r>
          </a:p>
        </p:txBody>
      </p:sp>
      <p:pic>
        <p:nvPicPr>
          <p:cNvPr id="2560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4038600"/>
            <a:ext cx="3665538" cy="25749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10" name="Text Box 10"/>
          <p:cNvSpPr txBox="1">
            <a:spLocks noChangeArrowheads="1"/>
          </p:cNvSpPr>
          <p:nvPr/>
        </p:nvSpPr>
        <p:spPr bwMode="auto">
          <a:xfrm>
            <a:off x="6934200" y="4419600"/>
            <a:ext cx="1600200" cy="692150"/>
          </a:xfrm>
          <a:prstGeom prst="rect">
            <a:avLst/>
          </a:prstGeom>
          <a:solidFill>
            <a:srgbClr val="FFFF99"/>
          </a:solidFill>
          <a:ln w="127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10000"/>
              </a:lnSpc>
              <a:spcBef>
                <a:spcPct val="50000"/>
              </a:spcBef>
            </a:pPr>
            <a:r>
              <a:rPr lang="en-US" sz="1800" b="1" i="1">
                <a:solidFill>
                  <a:srgbClr val="0000FF"/>
                </a:solidFill>
                <a:latin typeface="Arial" charset="0"/>
              </a:rPr>
              <a:t>z</a:t>
            </a:r>
            <a:r>
              <a:rPr lang="en-US" sz="1800" b="1">
                <a:solidFill>
                  <a:srgbClr val="0000FF"/>
                </a:solidFill>
                <a:latin typeface="Arial" charset="0"/>
              </a:rPr>
              <a:t> = 2.576</a:t>
            </a:r>
          </a:p>
          <a:p>
            <a:pPr algn="ctr">
              <a:lnSpc>
                <a:spcPct val="50000"/>
              </a:lnSpc>
              <a:spcBef>
                <a:spcPct val="50000"/>
              </a:spcBef>
            </a:pPr>
            <a:r>
              <a:rPr lang="en-US" sz="1800" b="1" i="1">
                <a:solidFill>
                  <a:srgbClr val="0000FF"/>
                </a:solidFill>
                <a:latin typeface="Symbol" pitchFamily="18" charset="2"/>
                <a:sym typeface="Symbol" pitchFamily="18" charset="2"/>
              </a:rPr>
              <a:t>a</a:t>
            </a:r>
            <a:r>
              <a:rPr lang="en-US" sz="1800" b="1">
                <a:solidFill>
                  <a:srgbClr val="0000FF"/>
                </a:solidFill>
                <a:latin typeface="Arial" charset="0"/>
                <a:sym typeface="Symbol" pitchFamily="18" charset="2"/>
              </a:rPr>
              <a:t> = </a:t>
            </a:r>
            <a:r>
              <a:rPr lang="en-US" sz="1800" b="1">
                <a:solidFill>
                  <a:srgbClr val="0000FF"/>
                </a:solidFill>
                <a:latin typeface="Arial" charset="0"/>
              </a:rPr>
              <a:t>0.01</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a:xfrm>
            <a:off x="2260600" y="685800"/>
            <a:ext cx="4343400" cy="914400"/>
          </a:xfrm>
        </p:spPr>
        <p:txBody>
          <a:bodyPr/>
          <a:lstStyle/>
          <a:p>
            <a:r>
              <a:rPr lang="en-US" b="1" smtClean="0">
                <a:solidFill>
                  <a:srgbClr val="0000FF"/>
                </a:solidFill>
                <a:latin typeface="Comic Sans MS" pitchFamily="66" charset="0"/>
              </a:rPr>
              <a:t>Choosing </a:t>
            </a:r>
            <a:r>
              <a:rPr lang="en-US" b="1" smtClean="0">
                <a:solidFill>
                  <a:srgbClr val="0000FF"/>
                </a:solidFill>
                <a:latin typeface="Symbol" pitchFamily="18" charset="2"/>
              </a:rPr>
              <a:t>a</a:t>
            </a:r>
          </a:p>
        </p:txBody>
      </p:sp>
      <p:pic>
        <p:nvPicPr>
          <p:cNvPr id="26627" name="Picture 7" descr="International Business People 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3657600"/>
            <a:ext cx="3733800"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AutoShape 8"/>
          <p:cNvSpPr>
            <a:spLocks noChangeArrowheads="1"/>
          </p:cNvSpPr>
          <p:nvPr/>
        </p:nvSpPr>
        <p:spPr bwMode="auto">
          <a:xfrm>
            <a:off x="4800600" y="2057400"/>
            <a:ext cx="4191000" cy="1143000"/>
          </a:xfrm>
          <a:prstGeom prst="wedgeRoundRectCallout">
            <a:avLst>
              <a:gd name="adj1" fmla="val -41741"/>
              <a:gd name="adj2" fmla="val 131389"/>
              <a:gd name="adj3" fmla="val 16667"/>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600" b="1" i="1">
                <a:solidFill>
                  <a:srgbClr val="A50021"/>
                </a:solidFill>
              </a:rPr>
              <a:t>Answer</a:t>
            </a:r>
          </a:p>
          <a:p>
            <a:r>
              <a:rPr lang="en-US" sz="1600"/>
              <a:t>For a given sample size, smaller </a:t>
            </a:r>
            <a:r>
              <a:rPr lang="en-US" sz="1600" i="1">
                <a:latin typeface="Symbol" pitchFamily="18" charset="2"/>
              </a:rPr>
              <a:t>a</a:t>
            </a:r>
            <a:r>
              <a:rPr lang="en-US" sz="1600"/>
              <a:t> implies a larger </a:t>
            </a:r>
            <a:r>
              <a:rPr lang="en-US" sz="1600" i="1">
                <a:latin typeface="Symbol" pitchFamily="18" charset="2"/>
              </a:rPr>
              <a:t>b</a:t>
            </a:r>
            <a:r>
              <a:rPr lang="en-US" sz="1600"/>
              <a:t>. So when we reduce </a:t>
            </a:r>
            <a:r>
              <a:rPr lang="en-US" sz="1600" i="1">
                <a:latin typeface="Symbol" pitchFamily="18" charset="2"/>
              </a:rPr>
              <a:t>a</a:t>
            </a:r>
            <a:r>
              <a:rPr lang="en-US" sz="1600"/>
              <a:t>, we also reduce the </a:t>
            </a:r>
            <a:r>
              <a:rPr lang="en-US" sz="1600" b="1" i="1">
                <a:solidFill>
                  <a:srgbClr val="0000FF"/>
                </a:solidFill>
              </a:rPr>
              <a:t>power of the test</a:t>
            </a:r>
            <a:r>
              <a:rPr lang="en-US" sz="1600"/>
              <a:t>.</a:t>
            </a:r>
          </a:p>
        </p:txBody>
      </p:sp>
      <p:sp>
        <p:nvSpPr>
          <p:cNvPr id="26629" name="AutoShape 6"/>
          <p:cNvSpPr>
            <a:spLocks noChangeArrowheads="1"/>
          </p:cNvSpPr>
          <p:nvPr/>
        </p:nvSpPr>
        <p:spPr bwMode="auto">
          <a:xfrm>
            <a:off x="304800" y="2057400"/>
            <a:ext cx="3657600" cy="1219200"/>
          </a:xfrm>
          <a:prstGeom prst="wedgeRoundRectCallout">
            <a:avLst>
              <a:gd name="adj1" fmla="val 42361"/>
              <a:gd name="adj2" fmla="val 112759"/>
              <a:gd name="adj3" fmla="val 16667"/>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600" b="1" i="1">
                <a:solidFill>
                  <a:srgbClr val="A50021"/>
                </a:solidFill>
              </a:rPr>
              <a:t>Question</a:t>
            </a:r>
          </a:p>
          <a:p>
            <a:r>
              <a:rPr lang="en-US" sz="1600"/>
              <a:t>The choice of </a:t>
            </a:r>
            <a:r>
              <a:rPr lang="en-US" sz="1600" i="1">
                <a:latin typeface="Symbol" pitchFamily="18" charset="2"/>
              </a:rPr>
              <a:t>a</a:t>
            </a:r>
            <a:r>
              <a:rPr lang="en-US" sz="1600"/>
              <a:t> is up to the researcher.  So why not always choose a very low </a:t>
            </a:r>
            <a:r>
              <a:rPr lang="en-US" sz="1600" b="1" i="1">
                <a:solidFill>
                  <a:srgbClr val="0000FF"/>
                </a:solidFill>
              </a:rPr>
              <a:t>level of significance</a:t>
            </a:r>
            <a:r>
              <a:rPr lang="en-US" sz="1600"/>
              <a:t> such as 0.001?</a:t>
            </a:r>
          </a:p>
          <a:p>
            <a:pPr algn="ctr"/>
            <a:endParaRPr lang="en-US" sz="16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026"/>
          <p:cNvSpPr>
            <a:spLocks noGrp="1" noChangeArrowheads="1"/>
          </p:cNvSpPr>
          <p:nvPr>
            <p:ph type="ctrTitle"/>
          </p:nvPr>
        </p:nvSpPr>
        <p:spPr>
          <a:xfrm>
            <a:off x="609600" y="457200"/>
            <a:ext cx="8153400" cy="914400"/>
          </a:xfrm>
        </p:spPr>
        <p:txBody>
          <a:bodyPr/>
          <a:lstStyle/>
          <a:p>
            <a:r>
              <a:rPr lang="en-US" b="1" smtClean="0">
                <a:solidFill>
                  <a:srgbClr val="0000FF"/>
                </a:solidFill>
                <a:latin typeface="Comic Sans MS" pitchFamily="66" charset="0"/>
              </a:rPr>
              <a:t>The Old Way: Choose </a:t>
            </a:r>
            <a:r>
              <a:rPr lang="en-US" b="1" i="1" smtClean="0">
                <a:solidFill>
                  <a:srgbClr val="0000FF"/>
                </a:solidFill>
                <a:latin typeface="Symbol" pitchFamily="18" charset="2"/>
              </a:rPr>
              <a:t>a</a:t>
            </a:r>
          </a:p>
        </p:txBody>
      </p:sp>
      <p:sp>
        <p:nvSpPr>
          <p:cNvPr id="27651" name="Text Box 1027"/>
          <p:cNvSpPr txBox="1">
            <a:spLocks noChangeArrowheads="1"/>
          </p:cNvSpPr>
          <p:nvPr/>
        </p:nvSpPr>
        <p:spPr bwMode="auto">
          <a:xfrm>
            <a:off x="914400" y="1676400"/>
            <a:ext cx="7239000" cy="277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130000"/>
              </a:lnSpc>
              <a:spcBef>
                <a:spcPct val="50000"/>
              </a:spcBef>
            </a:pPr>
            <a:r>
              <a:rPr lang="en-US" sz="2000" i="1">
                <a:solidFill>
                  <a:srgbClr val="A50021"/>
                </a:solidFill>
              </a:rPr>
              <a:t>Step 1.</a:t>
            </a:r>
            <a:r>
              <a:rPr lang="en-US" sz="2000"/>
              <a:t> Specify the desired </a:t>
            </a:r>
            <a:r>
              <a:rPr lang="en-US" sz="2000" i="1">
                <a:latin typeface="Symbol" pitchFamily="18" charset="2"/>
              </a:rPr>
              <a:t>a</a:t>
            </a:r>
            <a:r>
              <a:rPr lang="en-US" sz="2000"/>
              <a:t> level (called the level of significance).  Commonly this would be 0.10, 0.05, 0.01, or 0.001.</a:t>
            </a:r>
          </a:p>
          <a:p>
            <a:pPr>
              <a:lnSpc>
                <a:spcPct val="130000"/>
              </a:lnSpc>
              <a:spcBef>
                <a:spcPct val="50000"/>
              </a:spcBef>
            </a:pPr>
            <a:r>
              <a:rPr lang="en-US" sz="2000" i="1">
                <a:solidFill>
                  <a:srgbClr val="A50021"/>
                </a:solidFill>
              </a:rPr>
              <a:t>Step 2.</a:t>
            </a:r>
            <a:r>
              <a:rPr lang="en-US" sz="2000"/>
              <a:t> Set up a decision rule that defines a rejection region, based on the distribution of the test statistic under the null hypothesis.</a:t>
            </a:r>
          </a:p>
          <a:p>
            <a:pPr>
              <a:lnSpc>
                <a:spcPct val="130000"/>
              </a:lnSpc>
              <a:spcBef>
                <a:spcPct val="50000"/>
              </a:spcBef>
            </a:pPr>
            <a:r>
              <a:rPr lang="en-US" sz="2000" i="1">
                <a:solidFill>
                  <a:srgbClr val="A50021"/>
                </a:solidFill>
              </a:rPr>
              <a:t>Step 3.</a:t>
            </a:r>
            <a:r>
              <a:rPr lang="en-US" sz="2000"/>
              <a:t> Make the decision. If the test statistic falls in the rejection region, the null hypothesis is rejected (not due to chance).</a:t>
            </a:r>
          </a:p>
        </p:txBody>
      </p:sp>
      <p:sp>
        <p:nvSpPr>
          <p:cNvPr id="27652" name="Text Box 1028"/>
          <p:cNvSpPr txBox="1">
            <a:spLocks noChangeArrowheads="1"/>
          </p:cNvSpPr>
          <p:nvPr/>
        </p:nvSpPr>
        <p:spPr bwMode="auto">
          <a:xfrm>
            <a:off x="1219200" y="5029200"/>
            <a:ext cx="61722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i="1">
                <a:solidFill>
                  <a:srgbClr val="A50021"/>
                </a:solidFill>
              </a:rPr>
              <a:t>Problem  </a:t>
            </a:r>
            <a:r>
              <a:rPr lang="en-US" sz="2000"/>
              <a:t>We must specify </a:t>
            </a:r>
            <a:r>
              <a:rPr lang="en-US" sz="2000" i="1">
                <a:latin typeface="Symbol" pitchFamily="18" charset="2"/>
              </a:rPr>
              <a:t>a</a:t>
            </a:r>
            <a:r>
              <a:rPr lang="en-US" sz="2000"/>
              <a:t> in advance. This could tempt the researcher to manipulate the decision by specifying an </a:t>
            </a:r>
            <a:r>
              <a:rPr lang="en-US" sz="2000">
                <a:latin typeface="Symbol" pitchFamily="18" charset="2"/>
              </a:rPr>
              <a:t>a</a:t>
            </a:r>
            <a:r>
              <a:rPr lang="en-US" sz="2000"/>
              <a:t> which would produce one result or the other.</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The New Way: </a:t>
            </a:r>
            <a:r>
              <a:rPr lang="en-US" b="1" i="1" smtClean="0">
                <a:solidFill>
                  <a:srgbClr val="0000FF"/>
                </a:solidFill>
                <a:latin typeface="Comic Sans MS" pitchFamily="66" charset="0"/>
              </a:rPr>
              <a:t>p</a:t>
            </a:r>
            <a:r>
              <a:rPr lang="en-US" b="1" smtClean="0">
                <a:solidFill>
                  <a:srgbClr val="0000FF"/>
                </a:solidFill>
                <a:latin typeface="Comic Sans MS" pitchFamily="66" charset="0"/>
              </a:rPr>
              <a:t>-Values</a:t>
            </a:r>
          </a:p>
        </p:txBody>
      </p:sp>
      <p:sp>
        <p:nvSpPr>
          <p:cNvPr id="28675" name="Text Box 3"/>
          <p:cNvSpPr txBox="1">
            <a:spLocks noChangeArrowheads="1"/>
          </p:cNvSpPr>
          <p:nvPr/>
        </p:nvSpPr>
        <p:spPr bwMode="auto">
          <a:xfrm>
            <a:off x="762000" y="1828800"/>
            <a:ext cx="7391400"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130000"/>
              </a:lnSpc>
              <a:spcBef>
                <a:spcPct val="50000"/>
              </a:spcBef>
            </a:pPr>
            <a:r>
              <a:rPr lang="en-US" sz="2000" i="1">
                <a:solidFill>
                  <a:srgbClr val="A50021"/>
                </a:solidFill>
              </a:rPr>
              <a:t>Step 1.</a:t>
            </a:r>
            <a:r>
              <a:rPr lang="en-US" sz="2000"/>
              <a:t> Calculate the test statistic in the usual way.</a:t>
            </a:r>
          </a:p>
          <a:p>
            <a:pPr>
              <a:lnSpc>
                <a:spcPct val="130000"/>
              </a:lnSpc>
              <a:spcBef>
                <a:spcPct val="50000"/>
              </a:spcBef>
            </a:pPr>
            <a:r>
              <a:rPr lang="en-US" sz="2000" i="1">
                <a:solidFill>
                  <a:srgbClr val="A50021"/>
                </a:solidFill>
              </a:rPr>
              <a:t>Step 2. </a:t>
            </a:r>
            <a:r>
              <a:rPr lang="en-US" sz="2000"/>
              <a:t>Find the probability that a test statistic </a:t>
            </a:r>
            <a:r>
              <a:rPr lang="en-US" sz="2000" i="1"/>
              <a:t>as extreme as the one observed</a:t>
            </a:r>
            <a:r>
              <a:rPr lang="en-US" sz="2000"/>
              <a:t> would occur due to chance, if the null hypothesis were true.</a:t>
            </a:r>
          </a:p>
          <a:p>
            <a:pPr>
              <a:lnSpc>
                <a:spcPct val="130000"/>
              </a:lnSpc>
              <a:spcBef>
                <a:spcPct val="50000"/>
              </a:spcBef>
            </a:pPr>
            <a:r>
              <a:rPr lang="en-US" sz="2000" i="1">
                <a:solidFill>
                  <a:srgbClr val="A50021"/>
                </a:solidFill>
              </a:rPr>
              <a:t>Step 3</a:t>
            </a:r>
            <a:r>
              <a:rPr lang="en-US" sz="2000"/>
              <a:t>  Report the </a:t>
            </a:r>
            <a:r>
              <a:rPr lang="en-US" sz="2000" i="1"/>
              <a:t>p</a:t>
            </a:r>
            <a:r>
              <a:rPr lang="en-US" sz="2000"/>
              <a:t>-value, and let others decide on its significance, using whatever criteria they wish. </a:t>
            </a:r>
          </a:p>
        </p:txBody>
      </p:sp>
      <p:sp>
        <p:nvSpPr>
          <p:cNvPr id="28676" name="Text Box 4"/>
          <p:cNvSpPr txBox="1">
            <a:spLocks noChangeArrowheads="1"/>
          </p:cNvSpPr>
          <p:nvPr/>
        </p:nvSpPr>
        <p:spPr bwMode="auto">
          <a:xfrm>
            <a:off x="990600" y="4876800"/>
            <a:ext cx="6705600" cy="1209675"/>
          </a:xfrm>
          <a:prstGeom prst="rect">
            <a:avLst/>
          </a:prstGeom>
          <a:solidFill>
            <a:srgbClr val="FFCC99"/>
          </a:solidFill>
          <a:ln w="19050">
            <a:solidFill>
              <a:srgbClr val="8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solidFill>
                  <a:srgbClr val="0000FF"/>
                </a:solidFill>
              </a:rPr>
              <a:t>Note</a:t>
            </a:r>
            <a:r>
              <a:rPr lang="en-US" sz="1800" i="1">
                <a:solidFill>
                  <a:srgbClr val="A50021"/>
                </a:solidFill>
              </a:rPr>
              <a:t>  </a:t>
            </a:r>
            <a:r>
              <a:rPr lang="en-US" sz="1800"/>
              <a:t>This method was impractical until the we had computers to find the exact tail areas under common sampling distributions (e.g., </a:t>
            </a:r>
            <a:r>
              <a:rPr lang="en-US" sz="1800" i="1"/>
              <a:t>z</a:t>
            </a:r>
            <a:r>
              <a:rPr lang="en-US" sz="1800"/>
              <a:t>, </a:t>
            </a:r>
            <a:r>
              <a:rPr lang="en-US" sz="1800" i="1"/>
              <a:t>t</a:t>
            </a:r>
            <a:r>
              <a:rPr lang="en-US" sz="1800"/>
              <a:t>, chi-square, and </a:t>
            </a:r>
            <a:r>
              <a:rPr lang="en-US" sz="1800" i="1"/>
              <a:t>F</a:t>
            </a:r>
            <a:r>
              <a:rPr lang="en-US" sz="1800"/>
              <a:t>). Now the </a:t>
            </a:r>
            <a:r>
              <a:rPr lang="en-US" sz="1800" i="1"/>
              <a:t>p</a:t>
            </a:r>
            <a:r>
              <a:rPr lang="en-US" sz="1800"/>
              <a:t>-value method is almost universally preferred by analysts.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Interpreting the </a:t>
            </a:r>
            <a:r>
              <a:rPr lang="en-US" b="1" i="1" smtClean="0">
                <a:solidFill>
                  <a:srgbClr val="0000FF"/>
                </a:solidFill>
                <a:latin typeface="Comic Sans MS" pitchFamily="66" charset="0"/>
              </a:rPr>
              <a:t>p</a:t>
            </a:r>
            <a:r>
              <a:rPr lang="en-US" b="1" smtClean="0">
                <a:solidFill>
                  <a:srgbClr val="0000FF"/>
                </a:solidFill>
                <a:latin typeface="Comic Sans MS" pitchFamily="66" charset="0"/>
              </a:rPr>
              <a:t>-Value</a:t>
            </a:r>
          </a:p>
        </p:txBody>
      </p:sp>
      <p:sp>
        <p:nvSpPr>
          <p:cNvPr id="29699" name="Text Box 3"/>
          <p:cNvSpPr txBox="1">
            <a:spLocks noChangeArrowheads="1"/>
          </p:cNvSpPr>
          <p:nvPr/>
        </p:nvSpPr>
        <p:spPr bwMode="auto">
          <a:xfrm>
            <a:off x="685800" y="3200400"/>
            <a:ext cx="7772400"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130000"/>
              </a:lnSpc>
              <a:spcBef>
                <a:spcPct val="50000"/>
              </a:spcBef>
            </a:pPr>
            <a:r>
              <a:rPr lang="en-US" sz="2000"/>
              <a:t>The </a:t>
            </a:r>
            <a:r>
              <a:rPr lang="en-US" sz="2000" i="1"/>
              <a:t>p</a:t>
            </a:r>
            <a:r>
              <a:rPr lang="en-US" sz="2000"/>
              <a:t>-value measures the strength of the sample evidence in favor of </a:t>
            </a:r>
            <a:r>
              <a:rPr lang="en-US" sz="2000" i="1"/>
              <a:t>H</a:t>
            </a:r>
            <a:r>
              <a:rPr lang="en-US" sz="2000" baseline="-25000"/>
              <a:t>0</a:t>
            </a:r>
            <a:r>
              <a:rPr lang="en-US" sz="2000"/>
              <a:t>.</a:t>
            </a:r>
            <a:r>
              <a:rPr lang="en-US" sz="2000">
                <a:solidFill>
                  <a:srgbClr val="0000FF"/>
                </a:solidFill>
                <a:latin typeface="Arial" charset="0"/>
              </a:rPr>
              <a:t>	</a:t>
            </a:r>
            <a:r>
              <a:rPr lang="en-US" sz="2000" b="1">
                <a:solidFill>
                  <a:srgbClr val="0000FF"/>
                </a:solidFill>
                <a:latin typeface="Arial" charset="0"/>
              </a:rPr>
              <a:t>Low </a:t>
            </a:r>
            <a:r>
              <a:rPr lang="en-US" sz="2000" b="1" i="1">
                <a:solidFill>
                  <a:srgbClr val="0000FF"/>
                </a:solidFill>
                <a:latin typeface="Arial" charset="0"/>
              </a:rPr>
              <a:t>p</a:t>
            </a:r>
            <a:r>
              <a:rPr lang="en-US" sz="2000" b="1">
                <a:solidFill>
                  <a:srgbClr val="0000FF"/>
                </a:solidFill>
                <a:latin typeface="Arial" charset="0"/>
              </a:rPr>
              <a:t>-value:</a:t>
            </a:r>
            <a:r>
              <a:rPr lang="en-US" sz="2000">
                <a:solidFill>
                  <a:srgbClr val="0000FF"/>
                </a:solidFill>
                <a:latin typeface="Arial" charset="0"/>
              </a:rPr>
              <a:t>	Sample is not consistent with </a:t>
            </a:r>
            <a:r>
              <a:rPr lang="en-US" sz="2000" i="1">
                <a:solidFill>
                  <a:srgbClr val="0000FF"/>
                </a:solidFill>
                <a:latin typeface="Arial" charset="0"/>
              </a:rPr>
              <a:t>H</a:t>
            </a:r>
            <a:r>
              <a:rPr lang="en-US" sz="2000" baseline="-25000">
                <a:solidFill>
                  <a:srgbClr val="0000FF"/>
                </a:solidFill>
                <a:latin typeface="Arial" charset="0"/>
              </a:rPr>
              <a:t>0</a:t>
            </a:r>
            <a:r>
              <a:rPr lang="en-US" sz="2000">
                <a:solidFill>
                  <a:srgbClr val="0000FF"/>
                </a:solidFill>
                <a:latin typeface="Arial" charset="0"/>
              </a:rPr>
              <a:t>.	</a:t>
            </a:r>
            <a:r>
              <a:rPr lang="en-US" sz="2000" b="1">
                <a:solidFill>
                  <a:srgbClr val="0000FF"/>
                </a:solidFill>
                <a:latin typeface="Arial" charset="0"/>
              </a:rPr>
              <a:t>High </a:t>
            </a:r>
            <a:r>
              <a:rPr lang="en-US" sz="2000" b="1" i="1">
                <a:solidFill>
                  <a:srgbClr val="0000FF"/>
                </a:solidFill>
                <a:latin typeface="Arial" charset="0"/>
              </a:rPr>
              <a:t>p</a:t>
            </a:r>
            <a:r>
              <a:rPr lang="en-US" sz="2000" b="1">
                <a:solidFill>
                  <a:srgbClr val="0000FF"/>
                </a:solidFill>
                <a:latin typeface="Arial" charset="0"/>
              </a:rPr>
              <a:t>-value:</a:t>
            </a:r>
            <a:r>
              <a:rPr lang="en-US" sz="2000">
                <a:solidFill>
                  <a:srgbClr val="0000FF"/>
                </a:solidFill>
                <a:latin typeface="Arial" charset="0"/>
              </a:rPr>
              <a:t>	Sample is consistent with </a:t>
            </a:r>
            <a:r>
              <a:rPr lang="en-US" sz="2000" i="1">
                <a:solidFill>
                  <a:srgbClr val="0000FF"/>
                </a:solidFill>
                <a:latin typeface="Arial" charset="0"/>
              </a:rPr>
              <a:t>H</a:t>
            </a:r>
            <a:r>
              <a:rPr lang="en-US" sz="2000" baseline="-25000">
                <a:solidFill>
                  <a:srgbClr val="0000FF"/>
                </a:solidFill>
                <a:latin typeface="Arial" charset="0"/>
              </a:rPr>
              <a:t>0</a:t>
            </a:r>
            <a:r>
              <a:rPr lang="en-US" sz="2000">
                <a:solidFill>
                  <a:srgbClr val="0000FF"/>
                </a:solidFill>
                <a:latin typeface="Arial" charset="0"/>
              </a:rPr>
              <a:t>.</a:t>
            </a:r>
          </a:p>
          <a:p>
            <a:pPr>
              <a:lnSpc>
                <a:spcPct val="130000"/>
              </a:lnSpc>
              <a:spcBef>
                <a:spcPct val="50000"/>
              </a:spcBef>
            </a:pPr>
            <a:r>
              <a:rPr lang="en-US" sz="2000"/>
              <a:t>In other words:</a:t>
            </a:r>
          </a:p>
          <a:p>
            <a:r>
              <a:rPr lang="en-US" sz="2000">
                <a:solidFill>
                  <a:srgbClr val="0000FF"/>
                </a:solidFill>
                <a:latin typeface="Arial" charset="0"/>
              </a:rPr>
              <a:t>	</a:t>
            </a:r>
            <a:r>
              <a:rPr lang="en-US" sz="2000" b="1">
                <a:solidFill>
                  <a:srgbClr val="0000FF"/>
                </a:solidFill>
                <a:latin typeface="Arial" charset="0"/>
              </a:rPr>
              <a:t>Low </a:t>
            </a:r>
            <a:r>
              <a:rPr lang="en-US" sz="2000" b="1" i="1">
                <a:solidFill>
                  <a:srgbClr val="0000FF"/>
                </a:solidFill>
                <a:latin typeface="Arial" charset="0"/>
              </a:rPr>
              <a:t>p</a:t>
            </a:r>
            <a:r>
              <a:rPr lang="en-US" sz="2000" b="1">
                <a:solidFill>
                  <a:srgbClr val="0000FF"/>
                </a:solidFill>
                <a:latin typeface="Arial" charset="0"/>
              </a:rPr>
              <a:t>-value:</a:t>
            </a:r>
            <a:r>
              <a:rPr lang="en-US" sz="2000">
                <a:solidFill>
                  <a:srgbClr val="0000FF"/>
                </a:solidFill>
                <a:latin typeface="Arial" charset="0"/>
              </a:rPr>
              <a:t>	Sample tends to contradict </a:t>
            </a:r>
            <a:r>
              <a:rPr lang="en-US" sz="2000" i="1">
                <a:solidFill>
                  <a:srgbClr val="0000FF"/>
                </a:solidFill>
                <a:latin typeface="Arial" charset="0"/>
              </a:rPr>
              <a:t>H</a:t>
            </a:r>
            <a:r>
              <a:rPr lang="en-US" sz="2000">
                <a:solidFill>
                  <a:srgbClr val="0000FF"/>
                </a:solidFill>
                <a:latin typeface="Arial" charset="0"/>
              </a:rPr>
              <a:t>0.</a:t>
            </a:r>
          </a:p>
          <a:p>
            <a:r>
              <a:rPr lang="en-US" sz="2000">
                <a:solidFill>
                  <a:srgbClr val="0000FF"/>
                </a:solidFill>
                <a:latin typeface="Arial" charset="0"/>
              </a:rPr>
              <a:t>	</a:t>
            </a:r>
            <a:r>
              <a:rPr lang="en-US" sz="2000" b="1">
                <a:solidFill>
                  <a:srgbClr val="0000FF"/>
                </a:solidFill>
                <a:latin typeface="Arial" charset="0"/>
              </a:rPr>
              <a:t>High </a:t>
            </a:r>
            <a:r>
              <a:rPr lang="en-US" sz="2000" b="1" i="1">
                <a:solidFill>
                  <a:srgbClr val="0000FF"/>
                </a:solidFill>
                <a:latin typeface="Arial" charset="0"/>
              </a:rPr>
              <a:t>p</a:t>
            </a:r>
            <a:r>
              <a:rPr lang="en-US" sz="2000" b="1">
                <a:solidFill>
                  <a:srgbClr val="0000FF"/>
                </a:solidFill>
                <a:latin typeface="Arial" charset="0"/>
              </a:rPr>
              <a:t>-value:</a:t>
            </a:r>
            <a:r>
              <a:rPr lang="en-US" sz="2000">
                <a:solidFill>
                  <a:srgbClr val="0000FF"/>
                </a:solidFill>
                <a:latin typeface="Arial" charset="0"/>
              </a:rPr>
              <a:t>	Sample tends to favor </a:t>
            </a:r>
            <a:r>
              <a:rPr lang="en-US" sz="2000" i="1">
                <a:solidFill>
                  <a:srgbClr val="0000FF"/>
                </a:solidFill>
                <a:latin typeface="Arial" charset="0"/>
              </a:rPr>
              <a:t>H</a:t>
            </a:r>
            <a:r>
              <a:rPr lang="en-US" sz="2000">
                <a:solidFill>
                  <a:srgbClr val="0000FF"/>
                </a:solidFill>
                <a:latin typeface="Arial" charset="0"/>
              </a:rPr>
              <a:t>0.</a:t>
            </a:r>
            <a:endParaRPr lang="en-US" sz="2000">
              <a:latin typeface="Arial" charset="0"/>
            </a:endParaRPr>
          </a:p>
        </p:txBody>
      </p:sp>
      <p:pic>
        <p:nvPicPr>
          <p:cNvPr id="29700"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2209800"/>
            <a:ext cx="7620000" cy="7874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1" name="AutoShape 9"/>
          <p:cNvSpPr>
            <a:spLocks noChangeArrowheads="1"/>
          </p:cNvSpPr>
          <p:nvPr/>
        </p:nvSpPr>
        <p:spPr bwMode="auto">
          <a:xfrm>
            <a:off x="838200" y="1676400"/>
            <a:ext cx="609600" cy="457200"/>
          </a:xfrm>
          <a:prstGeom prst="leftArrow">
            <a:avLst>
              <a:gd name="adj1" fmla="val 50000"/>
              <a:gd name="adj2" fmla="val 33333"/>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02" name="AutoShape 10"/>
          <p:cNvSpPr>
            <a:spLocks noChangeArrowheads="1"/>
          </p:cNvSpPr>
          <p:nvPr/>
        </p:nvSpPr>
        <p:spPr bwMode="auto">
          <a:xfrm>
            <a:off x="7543800" y="1676400"/>
            <a:ext cx="609600" cy="457200"/>
          </a:xfrm>
          <a:prstGeom prst="rightArrow">
            <a:avLst>
              <a:gd name="adj1" fmla="val 50000"/>
              <a:gd name="adj2"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703" name="Text Box 11"/>
          <p:cNvSpPr txBox="1">
            <a:spLocks noChangeArrowheads="1"/>
          </p:cNvSpPr>
          <p:nvPr/>
        </p:nvSpPr>
        <p:spPr bwMode="auto">
          <a:xfrm>
            <a:off x="1600200" y="1524000"/>
            <a:ext cx="1752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Low probability that </a:t>
            </a:r>
            <a:r>
              <a:rPr lang="en-US" sz="1800" i="1"/>
              <a:t>H</a:t>
            </a:r>
            <a:r>
              <a:rPr lang="en-US" sz="1800" baseline="-25000"/>
              <a:t>0</a:t>
            </a:r>
            <a:r>
              <a:rPr lang="en-US" sz="1800"/>
              <a:t> is true</a:t>
            </a:r>
          </a:p>
        </p:txBody>
      </p:sp>
      <p:sp>
        <p:nvSpPr>
          <p:cNvPr id="29704" name="Text Box 12"/>
          <p:cNvSpPr txBox="1">
            <a:spLocks noChangeArrowheads="1"/>
          </p:cNvSpPr>
          <p:nvPr/>
        </p:nvSpPr>
        <p:spPr bwMode="auto">
          <a:xfrm>
            <a:off x="5638800" y="1524000"/>
            <a:ext cx="1752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High probability that </a:t>
            </a:r>
            <a:r>
              <a:rPr lang="en-US" sz="1800" i="1"/>
              <a:t>H</a:t>
            </a:r>
            <a:r>
              <a:rPr lang="en-US" sz="1800" baseline="-25000"/>
              <a:t>0</a:t>
            </a:r>
            <a:r>
              <a:rPr lang="en-US" sz="1800"/>
              <a:t> is true</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ctrTitle"/>
          </p:nvPr>
        </p:nvSpPr>
        <p:spPr>
          <a:xfrm>
            <a:off x="609600" y="457200"/>
            <a:ext cx="7772400" cy="914400"/>
          </a:xfrm>
        </p:spPr>
        <p:txBody>
          <a:bodyPr/>
          <a:lstStyle/>
          <a:p>
            <a:r>
              <a:rPr lang="en-US" b="1" i="1" smtClean="0">
                <a:solidFill>
                  <a:srgbClr val="0000FF"/>
                </a:solidFill>
                <a:latin typeface="Comic Sans MS" pitchFamily="66" charset="0"/>
              </a:rPr>
              <a:t>p</a:t>
            </a:r>
            <a:r>
              <a:rPr lang="en-US" b="1" smtClean="0">
                <a:solidFill>
                  <a:srgbClr val="0000FF"/>
                </a:solidFill>
                <a:latin typeface="Comic Sans MS" pitchFamily="66" charset="0"/>
              </a:rPr>
              <a:t>-Values: An Example</a:t>
            </a:r>
          </a:p>
        </p:txBody>
      </p:sp>
      <p:sp>
        <p:nvSpPr>
          <p:cNvPr id="30723" name="Text Box 3"/>
          <p:cNvSpPr txBox="1">
            <a:spLocks noChangeArrowheads="1"/>
          </p:cNvSpPr>
          <p:nvPr/>
        </p:nvSpPr>
        <p:spPr bwMode="auto">
          <a:xfrm>
            <a:off x="838200" y="1981200"/>
            <a:ext cx="7315200" cy="176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110000"/>
              </a:lnSpc>
              <a:spcBef>
                <a:spcPct val="50000"/>
              </a:spcBef>
            </a:pPr>
            <a:r>
              <a:rPr lang="en-US" sz="2000" i="1">
                <a:solidFill>
                  <a:srgbClr val="A50021"/>
                </a:solidFill>
              </a:rPr>
              <a:t>Problem </a:t>
            </a:r>
            <a:r>
              <a:rPr lang="en-US" sz="2000"/>
              <a:t>Two drugs to treat migraines are compared.  The proportion of patients experiencing relief is calculated from matched samples of patients.  A right-tail test is used to test whether drug </a:t>
            </a:r>
            <a:r>
              <a:rPr lang="en-US" sz="2000" i="1"/>
              <a:t>A</a:t>
            </a:r>
            <a:r>
              <a:rPr lang="en-US" sz="2000"/>
              <a:t> yields a higher proportion of patients experiencing relief than drug </a:t>
            </a:r>
            <a:r>
              <a:rPr lang="en-US" sz="2000" i="1"/>
              <a:t>B</a:t>
            </a:r>
            <a:r>
              <a:rPr lang="en-US" sz="2000"/>
              <a:t>. The resulting </a:t>
            </a:r>
            <a:r>
              <a:rPr lang="en-US" sz="2000" i="1"/>
              <a:t>p</a:t>
            </a:r>
            <a:r>
              <a:rPr lang="en-US" sz="2000"/>
              <a:t>-value for the difference of proportions is </a:t>
            </a:r>
            <a:r>
              <a:rPr lang="en-US" sz="2000" i="1"/>
              <a:t>p</a:t>
            </a:r>
            <a:r>
              <a:rPr lang="en-US" sz="2000"/>
              <a:t> = 0.092.</a:t>
            </a:r>
          </a:p>
        </p:txBody>
      </p:sp>
      <p:sp>
        <p:nvSpPr>
          <p:cNvPr id="30724" name="Text Box 4"/>
          <p:cNvSpPr txBox="1">
            <a:spLocks noChangeArrowheads="1"/>
          </p:cNvSpPr>
          <p:nvPr/>
        </p:nvSpPr>
        <p:spPr bwMode="auto">
          <a:xfrm>
            <a:off x="838200" y="4267200"/>
            <a:ext cx="69342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i="1">
                <a:solidFill>
                  <a:srgbClr val="A50021"/>
                </a:solidFill>
              </a:rPr>
              <a:t>Interpretation  </a:t>
            </a:r>
            <a:r>
              <a:rPr lang="en-US" sz="2000"/>
              <a:t>This </a:t>
            </a:r>
            <a:r>
              <a:rPr lang="en-US" sz="2000" i="1"/>
              <a:t>p</a:t>
            </a:r>
            <a:r>
              <a:rPr lang="en-US" sz="2000"/>
              <a:t>-value would lead to rejection of the hypothesis of equal proportions at</a:t>
            </a:r>
            <a:r>
              <a:rPr lang="en-US" sz="2000">
                <a:latin typeface="Symbol" pitchFamily="18" charset="2"/>
              </a:rPr>
              <a:t> </a:t>
            </a:r>
            <a:r>
              <a:rPr lang="en-US" sz="2000" i="1">
                <a:latin typeface="Symbol" pitchFamily="18" charset="2"/>
              </a:rPr>
              <a:t>a</a:t>
            </a:r>
            <a:r>
              <a:rPr lang="en-US" sz="2000"/>
              <a:t> = 0.10 (though just barely) but not at </a:t>
            </a:r>
            <a:r>
              <a:rPr lang="en-US" sz="2000" i="1">
                <a:latin typeface="Symbol" pitchFamily="18" charset="2"/>
              </a:rPr>
              <a:t>a</a:t>
            </a:r>
            <a:r>
              <a:rPr lang="en-US" sz="2000"/>
              <a:t> = 0.05 or any smaller </a:t>
            </a:r>
            <a:r>
              <a:rPr lang="en-US" sz="2000" i="1">
                <a:latin typeface="Symbol" pitchFamily="18" charset="2"/>
              </a:rPr>
              <a:t>a</a:t>
            </a:r>
            <a:r>
              <a:rPr lang="en-US" sz="2000"/>
              <a:t>.  A researcher might consider this a marginal result.  However, patients who suffer migraines might want to try drug </a:t>
            </a:r>
            <a:r>
              <a:rPr lang="en-US" sz="2000" i="1"/>
              <a:t>A</a:t>
            </a:r>
            <a:r>
              <a:rPr lang="en-US" sz="2000"/>
              <a:t> anyway, because there is at least </a:t>
            </a:r>
            <a:r>
              <a:rPr lang="en-US" sz="2000" i="1"/>
              <a:t>some</a:t>
            </a:r>
            <a:r>
              <a:rPr lang="en-US" sz="2000"/>
              <a:t> evidence that it is better than drug </a:t>
            </a:r>
            <a:r>
              <a:rPr lang="en-US" sz="2000" i="1"/>
              <a:t>B</a:t>
            </a:r>
            <a:r>
              <a:rPr lang="en-US" sz="2000"/>
              <a: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Scientific Method</a:t>
            </a:r>
          </a:p>
        </p:txBody>
      </p:sp>
      <p:sp>
        <p:nvSpPr>
          <p:cNvPr id="4099" name="Text Box 3"/>
          <p:cNvSpPr txBox="1">
            <a:spLocks noChangeArrowheads="1"/>
          </p:cNvSpPr>
          <p:nvPr/>
        </p:nvSpPr>
        <p:spPr bwMode="auto">
          <a:xfrm>
            <a:off x="1524000" y="4191000"/>
            <a:ext cx="390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US"/>
          </a:p>
        </p:txBody>
      </p:sp>
      <p:sp>
        <p:nvSpPr>
          <p:cNvPr id="4100" name="Text Box 7"/>
          <p:cNvSpPr txBox="1">
            <a:spLocks noChangeArrowheads="1"/>
          </p:cNvSpPr>
          <p:nvPr/>
        </p:nvSpPr>
        <p:spPr bwMode="auto">
          <a:xfrm>
            <a:off x="1371600" y="1676400"/>
            <a:ext cx="6172200" cy="210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Char char="•"/>
            </a:pPr>
            <a:r>
              <a:rPr lang="en-US" b="1">
                <a:solidFill>
                  <a:srgbClr val="0000FF"/>
                </a:solidFill>
                <a:latin typeface="Arial" charset="0"/>
              </a:rPr>
              <a:t> Formulate a pair of hypotheses</a:t>
            </a:r>
          </a:p>
          <a:p>
            <a:pPr>
              <a:spcBef>
                <a:spcPct val="50000"/>
              </a:spcBef>
              <a:buFontTx/>
              <a:buChar char="•"/>
            </a:pPr>
            <a:r>
              <a:rPr lang="en-US" b="1">
                <a:solidFill>
                  <a:srgbClr val="0000FF"/>
                </a:solidFill>
                <a:latin typeface="Arial" charset="0"/>
              </a:rPr>
              <a:t> Provisionally assume that </a:t>
            </a:r>
            <a:r>
              <a:rPr lang="en-US" b="1" i="1">
                <a:solidFill>
                  <a:srgbClr val="0000FF"/>
                </a:solidFill>
                <a:latin typeface="Arial" charset="0"/>
              </a:rPr>
              <a:t>H</a:t>
            </a:r>
            <a:r>
              <a:rPr lang="en-US" b="1" baseline="-25000">
                <a:solidFill>
                  <a:srgbClr val="0000FF"/>
                </a:solidFill>
                <a:latin typeface="Arial" charset="0"/>
              </a:rPr>
              <a:t>0</a:t>
            </a:r>
            <a:r>
              <a:rPr lang="en-US" b="1">
                <a:solidFill>
                  <a:srgbClr val="0000FF"/>
                </a:solidFill>
                <a:latin typeface="Arial" charset="0"/>
              </a:rPr>
              <a:t> is true</a:t>
            </a:r>
          </a:p>
          <a:p>
            <a:pPr>
              <a:spcBef>
                <a:spcPct val="50000"/>
              </a:spcBef>
              <a:buFontTx/>
              <a:buChar char="•"/>
            </a:pPr>
            <a:r>
              <a:rPr lang="en-US" b="1">
                <a:solidFill>
                  <a:srgbClr val="0000FF"/>
                </a:solidFill>
                <a:latin typeface="Arial" charset="0"/>
              </a:rPr>
              <a:t> Choose an appropriate statistical test</a:t>
            </a:r>
          </a:p>
          <a:p>
            <a:pPr>
              <a:spcBef>
                <a:spcPct val="50000"/>
              </a:spcBef>
              <a:buFontTx/>
              <a:buChar char="•"/>
            </a:pPr>
            <a:r>
              <a:rPr lang="en-US" b="1">
                <a:solidFill>
                  <a:srgbClr val="0000FF"/>
                </a:solidFill>
                <a:latin typeface="Arial" charset="0"/>
              </a:rPr>
              <a:t> See if the sample data contradict </a:t>
            </a:r>
            <a:r>
              <a:rPr lang="en-US" b="1" i="1">
                <a:solidFill>
                  <a:srgbClr val="0000FF"/>
                </a:solidFill>
                <a:latin typeface="Arial" charset="0"/>
              </a:rPr>
              <a:t>H</a:t>
            </a:r>
            <a:r>
              <a:rPr lang="en-US" b="1" baseline="-25000">
                <a:solidFill>
                  <a:srgbClr val="0000FF"/>
                </a:solidFill>
                <a:latin typeface="Arial" charset="0"/>
              </a:rPr>
              <a:t>0</a:t>
            </a:r>
          </a:p>
        </p:txBody>
      </p:sp>
      <p:sp>
        <p:nvSpPr>
          <p:cNvPr id="4101" name="Text Box 8"/>
          <p:cNvSpPr txBox="1">
            <a:spLocks noChangeArrowheads="1"/>
          </p:cNvSpPr>
          <p:nvPr/>
        </p:nvSpPr>
        <p:spPr bwMode="auto">
          <a:xfrm>
            <a:off x="2057400" y="4114800"/>
            <a:ext cx="4267200" cy="1973263"/>
          </a:xfrm>
          <a:prstGeom prst="rect">
            <a:avLst/>
          </a:prstGeom>
          <a:solidFill>
            <a:srgbClr val="FFCC66"/>
          </a:solidFill>
          <a:ln w="41275">
            <a:solidFill>
              <a:srgbClr val="0000FF"/>
            </a:solidFill>
            <a:miter lim="800000"/>
            <a:headEnd/>
            <a:tailEnd/>
          </a:ln>
        </p:spPr>
        <p:txBody>
          <a:bodyPr bIns="9144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r>
              <a:rPr lang="en-US" sz="2800"/>
              <a:t>Your decision:</a:t>
            </a:r>
          </a:p>
          <a:p>
            <a:pPr algn="ctr">
              <a:lnSpc>
                <a:spcPct val="110000"/>
              </a:lnSpc>
            </a:pPr>
            <a:r>
              <a:rPr lang="en-US" sz="2800"/>
              <a:t> </a:t>
            </a:r>
            <a:r>
              <a:rPr lang="en-US" sz="2800" b="1" i="1">
                <a:solidFill>
                  <a:srgbClr val="A50021"/>
                </a:solidFill>
              </a:rPr>
              <a:t>Reject H</a:t>
            </a:r>
            <a:r>
              <a:rPr lang="en-US" sz="2800" b="1" i="1" baseline="-25000">
                <a:solidFill>
                  <a:srgbClr val="A50021"/>
                </a:solidFill>
              </a:rPr>
              <a:t>0</a:t>
            </a:r>
            <a:r>
              <a:rPr lang="en-US" sz="2800"/>
              <a:t> </a:t>
            </a:r>
          </a:p>
          <a:p>
            <a:pPr algn="ctr"/>
            <a:r>
              <a:rPr lang="en-US" sz="2800"/>
              <a:t> or</a:t>
            </a:r>
          </a:p>
          <a:p>
            <a:pPr algn="ctr">
              <a:lnSpc>
                <a:spcPct val="110000"/>
              </a:lnSpc>
            </a:pPr>
            <a:r>
              <a:rPr lang="en-US" sz="2800"/>
              <a:t> </a:t>
            </a:r>
            <a:r>
              <a:rPr lang="en-US" sz="2800" b="1" i="1">
                <a:solidFill>
                  <a:srgbClr val="A50021"/>
                </a:solidFill>
              </a:rPr>
              <a:t>Don’t Reject H</a:t>
            </a:r>
            <a:r>
              <a:rPr lang="en-US" sz="2800" b="1" i="1" baseline="-25000">
                <a:solidFill>
                  <a:srgbClr val="A50021"/>
                </a:solidFill>
              </a:rPr>
              <a:t>0</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Meta-Analysis</a:t>
            </a:r>
          </a:p>
        </p:txBody>
      </p:sp>
      <p:sp>
        <p:nvSpPr>
          <p:cNvPr id="31747" name="Text Box 3"/>
          <p:cNvSpPr txBox="1">
            <a:spLocks noChangeArrowheads="1"/>
          </p:cNvSpPr>
          <p:nvPr/>
        </p:nvSpPr>
        <p:spPr bwMode="auto">
          <a:xfrm>
            <a:off x="609600" y="1600200"/>
            <a:ext cx="75438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2000" i="1">
                <a:solidFill>
                  <a:srgbClr val="A50021"/>
                </a:solidFill>
              </a:rPr>
              <a:t>Scenario</a:t>
            </a:r>
            <a:r>
              <a:rPr lang="en-US" sz="2000"/>
              <a:t>  One study of an experimental drug’s effect on one-year post-stroke mortality showed a reduction of 1.78% relative to a control group (</a:t>
            </a:r>
            <a:r>
              <a:rPr lang="en-US" sz="2000" i="1"/>
              <a:t>p</a:t>
            </a:r>
            <a:r>
              <a:rPr lang="en-US" sz="2000"/>
              <a:t> = 0.0779).  A similar study in a different hospital showed a one-year post-stroke mortality reduction of 2.39% relative to a control group      (</a:t>
            </a:r>
            <a:r>
              <a:rPr lang="en-US" sz="2000" i="1"/>
              <a:t>p</a:t>
            </a:r>
            <a:r>
              <a:rPr lang="en-US" sz="2000"/>
              <a:t> = 0.1080).  Neither result is significant at </a:t>
            </a:r>
            <a:r>
              <a:rPr lang="en-US" sz="2000" i="1">
                <a:latin typeface="Symbol" pitchFamily="18" charset="2"/>
              </a:rPr>
              <a:t>a</a:t>
            </a:r>
            <a:r>
              <a:rPr lang="en-US" sz="2000"/>
              <a:t> = 0.05, since each </a:t>
            </a:r>
            <a:r>
              <a:rPr lang="en-US" sz="2000" i="1"/>
              <a:t>p</a:t>
            </a:r>
            <a:r>
              <a:rPr lang="en-US" sz="2000"/>
              <a:t>-value exceeds 0.05.  Would combining the studies improve the power?</a:t>
            </a:r>
          </a:p>
        </p:txBody>
      </p:sp>
      <p:sp>
        <p:nvSpPr>
          <p:cNvPr id="31748" name="Text Box 4"/>
          <p:cNvSpPr txBox="1">
            <a:spLocks noChangeArrowheads="1"/>
          </p:cNvSpPr>
          <p:nvPr/>
        </p:nvSpPr>
        <p:spPr bwMode="auto">
          <a:xfrm>
            <a:off x="685800" y="3810000"/>
            <a:ext cx="69342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i="1">
                <a:solidFill>
                  <a:srgbClr val="A50021"/>
                </a:solidFill>
              </a:rPr>
              <a:t>Meta-Analysis  </a:t>
            </a:r>
            <a:r>
              <a:rPr lang="en-US" sz="2000"/>
              <a:t>Combining the two samples shows a mortality reduction of 1.96% (a weighted average of the two studies).  However, the larger sample size of the combined studies improves the power of the test (</a:t>
            </a:r>
            <a:r>
              <a:rPr lang="en-US" sz="2000" i="1"/>
              <a:t>p</a:t>
            </a:r>
            <a:r>
              <a:rPr lang="en-US" sz="2000"/>
              <a:t> = 0.0341) and leads to the conclusion that the mortality reduction is statistically significant at </a:t>
            </a:r>
            <a:r>
              <a:rPr lang="en-US" sz="2000" i="1">
                <a:latin typeface="Symbol" pitchFamily="18" charset="2"/>
              </a:rPr>
              <a:t>a</a:t>
            </a:r>
            <a:r>
              <a:rPr lang="en-US" sz="2000"/>
              <a:t> = 0.05.</a:t>
            </a:r>
          </a:p>
        </p:txBody>
      </p:sp>
      <p:sp>
        <p:nvSpPr>
          <p:cNvPr id="31749" name="Text Box 5"/>
          <p:cNvSpPr txBox="1">
            <a:spLocks noChangeArrowheads="1"/>
          </p:cNvSpPr>
          <p:nvPr/>
        </p:nvSpPr>
        <p:spPr bwMode="auto">
          <a:xfrm>
            <a:off x="3124200" y="5791200"/>
            <a:ext cx="3276600" cy="657225"/>
          </a:xfrm>
          <a:prstGeom prst="rect">
            <a:avLst/>
          </a:prstGeom>
          <a:solidFill>
            <a:srgbClr val="CC99FF"/>
          </a:solidFill>
          <a:ln w="1587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solidFill>
                  <a:srgbClr val="0000FF"/>
                </a:solidFill>
              </a:rPr>
              <a:t>Note</a:t>
            </a:r>
            <a:r>
              <a:rPr lang="en-US" sz="1800"/>
              <a:t>  </a:t>
            </a:r>
            <a:r>
              <a:rPr lang="en-US" sz="1800">
                <a:solidFill>
                  <a:srgbClr val="A50021"/>
                </a:solidFill>
              </a:rPr>
              <a:t>Meta-analysis assumes that the studies are comparable.</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Power Curve</a:t>
            </a:r>
          </a:p>
        </p:txBody>
      </p:sp>
      <p:sp>
        <p:nvSpPr>
          <p:cNvPr id="32771" name="Text Box 4"/>
          <p:cNvSpPr txBox="1">
            <a:spLocks noChangeArrowheads="1"/>
          </p:cNvSpPr>
          <p:nvPr/>
        </p:nvSpPr>
        <p:spPr bwMode="auto">
          <a:xfrm>
            <a:off x="1143000" y="4191000"/>
            <a:ext cx="6934200"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i="1">
                <a:solidFill>
                  <a:srgbClr val="A50021"/>
                </a:solidFill>
              </a:rPr>
              <a:t>Interpretation </a:t>
            </a:r>
            <a:r>
              <a:rPr lang="en-US" sz="2000"/>
              <a:t>This is a power curve for a two-tailed test of the hypothesis that the true proportion of side effects for a drug is 15% using a sample of </a:t>
            </a:r>
            <a:r>
              <a:rPr lang="en-US" sz="2000" i="1"/>
              <a:t>n</a:t>
            </a:r>
            <a:r>
              <a:rPr lang="en-US" sz="2000"/>
              <a:t> = 225 patients. The graph shows that if the true proportion side effects is 9%, the power of the test is only 47%. In general, power is low if the true proportion is near the hypothesized 15%, but rises quickly the more the true proportion differs from the hypothesized 15%.</a:t>
            </a:r>
          </a:p>
        </p:txBody>
      </p:sp>
      <p:pic>
        <p:nvPicPr>
          <p:cNvPr id="32772"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447800"/>
            <a:ext cx="6191250" cy="24860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3" name="Text Box 5"/>
          <p:cNvSpPr txBox="1">
            <a:spLocks noChangeArrowheads="1"/>
          </p:cNvSpPr>
          <p:nvPr/>
        </p:nvSpPr>
        <p:spPr bwMode="auto">
          <a:xfrm>
            <a:off x="6553200" y="2286000"/>
            <a:ext cx="2057400" cy="841375"/>
          </a:xfrm>
          <a:prstGeom prst="rect">
            <a:avLst/>
          </a:prstGeom>
          <a:solidFill>
            <a:srgbClr val="FFCC66"/>
          </a:solidFill>
          <a:ln w="15875">
            <a:solidFill>
              <a:srgbClr val="0000FF"/>
            </a:solidFill>
            <a:miter lim="800000"/>
            <a:headEnd/>
            <a:tailEnd/>
          </a:ln>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i="1">
                <a:solidFill>
                  <a:srgbClr val="0000FF"/>
                </a:solidFill>
              </a:rPr>
              <a:t>Comment</a:t>
            </a:r>
            <a:r>
              <a:rPr lang="en-US" sz="1600"/>
              <a:t>  </a:t>
            </a:r>
            <a:r>
              <a:rPr lang="en-US" sz="1600">
                <a:solidFill>
                  <a:srgbClr val="A50021"/>
                </a:solidFill>
              </a:rPr>
              <a:t>Slight departures from </a:t>
            </a:r>
            <a:r>
              <a:rPr lang="en-US" sz="1600" i="1">
                <a:solidFill>
                  <a:srgbClr val="A50021"/>
                </a:solidFill>
              </a:rPr>
              <a:t>H</a:t>
            </a:r>
            <a:r>
              <a:rPr lang="en-US" sz="1600" baseline="-25000">
                <a:solidFill>
                  <a:srgbClr val="A50021"/>
                </a:solidFill>
              </a:rPr>
              <a:t>0</a:t>
            </a:r>
            <a:r>
              <a:rPr lang="en-US" sz="1600">
                <a:solidFill>
                  <a:srgbClr val="A50021"/>
                </a:solidFill>
              </a:rPr>
              <a:t> are harder to detect.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1143000" y="4191000"/>
            <a:ext cx="69342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i="1">
                <a:solidFill>
                  <a:srgbClr val="A50021"/>
                </a:solidFill>
              </a:rPr>
              <a:t>Interpretation </a:t>
            </a:r>
            <a:r>
              <a:rPr lang="en-US" sz="2000"/>
              <a:t>This is the same power curve for a two-tailed test of the hypothesis that the true proportion of side effects for a drug is 15% using a sample of </a:t>
            </a:r>
            <a:r>
              <a:rPr lang="en-US" sz="2000" i="1"/>
              <a:t>n</a:t>
            </a:r>
            <a:r>
              <a:rPr lang="en-US" sz="2000"/>
              <a:t> = 225 patients. The graph shows that if the true proportion of side effects is 7%, the power of the test is 86%.  The test has more power because 7% is farther from the hypothesized 15% than in the previous diagram. </a:t>
            </a:r>
          </a:p>
        </p:txBody>
      </p:sp>
      <p:pic>
        <p:nvPicPr>
          <p:cNvPr id="3379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600200"/>
            <a:ext cx="6191250" cy="24860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6" name="Text Box 5"/>
          <p:cNvSpPr txBox="1">
            <a:spLocks noChangeArrowheads="1"/>
          </p:cNvSpPr>
          <p:nvPr/>
        </p:nvSpPr>
        <p:spPr bwMode="auto">
          <a:xfrm>
            <a:off x="6553200" y="2286000"/>
            <a:ext cx="2057400" cy="841375"/>
          </a:xfrm>
          <a:prstGeom prst="rect">
            <a:avLst/>
          </a:prstGeom>
          <a:solidFill>
            <a:srgbClr val="FFCC66"/>
          </a:solidFill>
          <a:ln w="15875">
            <a:solidFill>
              <a:srgbClr val="0000FF"/>
            </a:solidFill>
            <a:miter lim="800000"/>
            <a:headEnd/>
            <a:tailEnd/>
          </a:ln>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i="1">
                <a:solidFill>
                  <a:srgbClr val="0000FF"/>
                </a:solidFill>
              </a:rPr>
              <a:t>Comment</a:t>
            </a:r>
            <a:r>
              <a:rPr lang="en-US" sz="1600"/>
              <a:t>  </a:t>
            </a:r>
            <a:r>
              <a:rPr lang="en-US" sz="1600">
                <a:solidFill>
                  <a:srgbClr val="A50021"/>
                </a:solidFill>
              </a:rPr>
              <a:t>Larger departures from </a:t>
            </a:r>
            <a:r>
              <a:rPr lang="en-US" sz="1600" i="1">
                <a:solidFill>
                  <a:srgbClr val="A50021"/>
                </a:solidFill>
              </a:rPr>
              <a:t>H</a:t>
            </a:r>
            <a:r>
              <a:rPr lang="en-US" sz="1600" baseline="-25000">
                <a:solidFill>
                  <a:srgbClr val="A50021"/>
                </a:solidFill>
              </a:rPr>
              <a:t>0</a:t>
            </a:r>
            <a:r>
              <a:rPr lang="en-US" sz="1600">
                <a:solidFill>
                  <a:srgbClr val="A50021"/>
                </a:solidFill>
              </a:rPr>
              <a:t> are easier to detect.</a:t>
            </a:r>
          </a:p>
        </p:txBody>
      </p:sp>
      <p:sp>
        <p:nvSpPr>
          <p:cNvPr id="33797" name="Rectangle 2"/>
          <p:cNvSpPr>
            <a:spLocks noGrp="1" noChangeArrowheads="1"/>
          </p:cNvSpPr>
          <p:nvPr>
            <p:ph type="ctrTitle"/>
          </p:nvPr>
        </p:nvSpPr>
        <p:spPr>
          <a:xfrm>
            <a:off x="762000" y="457200"/>
            <a:ext cx="7772400" cy="914400"/>
          </a:xfrm>
        </p:spPr>
        <p:txBody>
          <a:bodyPr/>
          <a:lstStyle/>
          <a:p>
            <a:r>
              <a:rPr lang="en-US" b="1" smtClean="0">
                <a:solidFill>
                  <a:srgbClr val="0000FF"/>
                </a:solidFill>
                <a:latin typeface="Comic Sans MS" pitchFamily="66" charset="0"/>
              </a:rPr>
              <a:t>Power and</a:t>
            </a:r>
            <a:br>
              <a:rPr lang="en-US" b="1" smtClean="0">
                <a:solidFill>
                  <a:srgbClr val="0000FF"/>
                </a:solidFill>
                <a:latin typeface="Comic Sans MS" pitchFamily="66" charset="0"/>
              </a:rPr>
            </a:br>
            <a:r>
              <a:rPr lang="en-US" b="1" smtClean="0">
                <a:solidFill>
                  <a:srgbClr val="0000FF"/>
                </a:solidFill>
                <a:latin typeface="Comic Sans MS" pitchFamily="66" charset="0"/>
              </a:rPr>
              <a:t>True Parameter Value</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Sample Size and Power</a:t>
            </a:r>
          </a:p>
        </p:txBody>
      </p:sp>
      <p:sp>
        <p:nvSpPr>
          <p:cNvPr id="34819" name="Text Box 3"/>
          <p:cNvSpPr txBox="1">
            <a:spLocks noChangeArrowheads="1"/>
          </p:cNvSpPr>
          <p:nvPr/>
        </p:nvSpPr>
        <p:spPr bwMode="auto">
          <a:xfrm>
            <a:off x="1295400" y="4572000"/>
            <a:ext cx="69342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i="1">
                <a:solidFill>
                  <a:srgbClr val="A50021"/>
                </a:solidFill>
              </a:rPr>
              <a:t>Interpretation </a:t>
            </a:r>
            <a:r>
              <a:rPr lang="en-US" sz="2000"/>
              <a:t>This diagram shows a family of power curves for three different sample sizes, using the same two-tailed test of the hypothesis that the true proportion of side effects for a drug is 15%.  For any value along the </a:t>
            </a:r>
            <a:r>
              <a:rPr lang="en-US" sz="2000" i="1"/>
              <a:t>X</a:t>
            </a:r>
            <a:r>
              <a:rPr lang="en-US" sz="2000"/>
              <a:t> axis, the power of the test is higher when n is large.</a:t>
            </a:r>
          </a:p>
        </p:txBody>
      </p:sp>
      <p:graphicFrame>
        <p:nvGraphicFramePr>
          <p:cNvPr id="34820" name="Object 7"/>
          <p:cNvGraphicFramePr>
            <a:graphicFrameLocks noChangeAspect="1"/>
          </p:cNvGraphicFramePr>
          <p:nvPr/>
        </p:nvGraphicFramePr>
        <p:xfrm>
          <a:off x="1524000" y="1600200"/>
          <a:ext cx="6191250" cy="2486025"/>
        </p:xfrm>
        <a:graphic>
          <a:graphicData uri="http://schemas.openxmlformats.org/presentationml/2006/ole">
            <mc:AlternateContent xmlns:mc="http://schemas.openxmlformats.org/markup-compatibility/2006">
              <mc:Choice xmlns:v="urn:schemas-microsoft-com:vml" Requires="v">
                <p:oleObj spid="_x0000_s34823" name="Bitmap Image" r:id="rId3" imgW="6190476" imgH="2486372" progId="Paint.Picture">
                  <p:embed/>
                </p:oleObj>
              </mc:Choice>
              <mc:Fallback>
                <p:oleObj name="Bitmap Image" r:id="rId3" imgW="6190476" imgH="2486372" progId="Paint.Picture">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1600200"/>
                        <a:ext cx="6191250" cy="24860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4821" name="Text Box 5"/>
          <p:cNvSpPr txBox="1">
            <a:spLocks noChangeArrowheads="1"/>
          </p:cNvSpPr>
          <p:nvPr/>
        </p:nvSpPr>
        <p:spPr bwMode="auto">
          <a:xfrm>
            <a:off x="6858000" y="2286000"/>
            <a:ext cx="1905000" cy="830263"/>
          </a:xfrm>
          <a:prstGeom prst="rect">
            <a:avLst/>
          </a:prstGeom>
          <a:solidFill>
            <a:srgbClr val="FFCC66"/>
          </a:solidFill>
          <a:ln w="15875">
            <a:solidFill>
              <a:srgbClr val="0000FF"/>
            </a:solidFill>
            <a:miter lim="800000"/>
            <a:headEnd/>
            <a:tailEnd/>
          </a:ln>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i="1">
                <a:solidFill>
                  <a:srgbClr val="0000FF"/>
                </a:solidFill>
              </a:rPr>
              <a:t>Comment</a:t>
            </a:r>
            <a:r>
              <a:rPr lang="en-US" sz="1600"/>
              <a:t>  </a:t>
            </a:r>
            <a:r>
              <a:rPr lang="en-US" sz="1600">
                <a:solidFill>
                  <a:srgbClr val="A50021"/>
                </a:solidFill>
              </a:rPr>
              <a:t>Larger sample size increases power.</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Alpha and Power</a:t>
            </a:r>
          </a:p>
        </p:txBody>
      </p:sp>
      <p:sp>
        <p:nvSpPr>
          <p:cNvPr id="35843" name="Text Box 3"/>
          <p:cNvSpPr txBox="1">
            <a:spLocks noChangeArrowheads="1"/>
          </p:cNvSpPr>
          <p:nvPr/>
        </p:nvSpPr>
        <p:spPr bwMode="auto">
          <a:xfrm>
            <a:off x="1066800" y="4572000"/>
            <a:ext cx="71628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i="1">
                <a:solidFill>
                  <a:srgbClr val="A50021"/>
                </a:solidFill>
              </a:rPr>
              <a:t>Interpretation </a:t>
            </a:r>
            <a:r>
              <a:rPr lang="en-US" sz="2000"/>
              <a:t>This diagram shows a family of power curves for three different a levels, using the same two-tailed test of the hypothesis that the true proportion of side effects for a drug is 15%.  For any value along the </a:t>
            </a:r>
            <a:r>
              <a:rPr lang="en-US" sz="2000" i="1"/>
              <a:t>X</a:t>
            </a:r>
            <a:r>
              <a:rPr lang="en-US" sz="2000"/>
              <a:t> axis, the power of the test increases when a is increased. </a:t>
            </a:r>
            <a:r>
              <a:rPr lang="en-US" sz="2000">
                <a:solidFill>
                  <a:srgbClr val="A50021"/>
                </a:solidFill>
              </a:rPr>
              <a:t>But should we sacrifice </a:t>
            </a:r>
            <a:r>
              <a:rPr lang="en-US" sz="2000" i="1">
                <a:solidFill>
                  <a:srgbClr val="A50021"/>
                </a:solidFill>
                <a:latin typeface="Symbol" pitchFamily="18" charset="2"/>
              </a:rPr>
              <a:t>a</a:t>
            </a:r>
            <a:r>
              <a:rPr lang="en-US" sz="2000">
                <a:solidFill>
                  <a:srgbClr val="A50021"/>
                </a:solidFill>
              </a:rPr>
              <a:t> to gain power?</a:t>
            </a:r>
            <a:endParaRPr lang="en-US" sz="2000"/>
          </a:p>
        </p:txBody>
      </p:sp>
      <p:pic>
        <p:nvPicPr>
          <p:cNvPr id="3584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752600"/>
            <a:ext cx="6400800" cy="2489200"/>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5" name="Text Box 5"/>
          <p:cNvSpPr txBox="1">
            <a:spLocks noChangeArrowheads="1"/>
          </p:cNvSpPr>
          <p:nvPr/>
        </p:nvSpPr>
        <p:spPr bwMode="auto">
          <a:xfrm>
            <a:off x="2438400" y="1303338"/>
            <a:ext cx="40386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i="1">
                <a:solidFill>
                  <a:srgbClr val="0000FF"/>
                </a:solidFill>
              </a:rPr>
              <a:t>Comment</a:t>
            </a:r>
            <a:r>
              <a:rPr lang="en-US" sz="1600"/>
              <a:t>  </a:t>
            </a:r>
            <a:r>
              <a:rPr lang="en-US" sz="1600">
                <a:solidFill>
                  <a:srgbClr val="A50021"/>
                </a:solidFill>
              </a:rPr>
              <a:t>Raising </a:t>
            </a:r>
            <a:r>
              <a:rPr lang="en-US" sz="1600">
                <a:solidFill>
                  <a:srgbClr val="A50021"/>
                </a:solidFill>
                <a:latin typeface="Symbol" pitchFamily="18" charset="2"/>
              </a:rPr>
              <a:t>a</a:t>
            </a:r>
            <a:r>
              <a:rPr lang="en-US" sz="1600">
                <a:solidFill>
                  <a:srgbClr val="A50021"/>
                </a:solidFill>
              </a:rPr>
              <a:t> means more power.</a:t>
            </a:r>
          </a:p>
        </p:txBody>
      </p:sp>
      <p:sp>
        <p:nvSpPr>
          <p:cNvPr id="35846" name="Text Box 7"/>
          <p:cNvSpPr txBox="1">
            <a:spLocks noChangeArrowheads="1"/>
          </p:cNvSpPr>
          <p:nvPr/>
        </p:nvSpPr>
        <p:spPr bwMode="auto">
          <a:xfrm>
            <a:off x="6172200" y="2209800"/>
            <a:ext cx="2057400" cy="841375"/>
          </a:xfrm>
          <a:prstGeom prst="rect">
            <a:avLst/>
          </a:prstGeom>
          <a:solidFill>
            <a:srgbClr val="FFCC66"/>
          </a:solidFill>
          <a:ln w="15875">
            <a:solidFill>
              <a:srgbClr val="0000FF"/>
            </a:solidFill>
            <a:miter lim="800000"/>
            <a:headEnd/>
            <a:tailEnd/>
          </a:ln>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1600" i="1">
                <a:solidFill>
                  <a:srgbClr val="0000FF"/>
                </a:solidFill>
              </a:rPr>
              <a:t>Why?</a:t>
            </a:r>
            <a:br>
              <a:rPr lang="en-US" sz="1600" i="1">
                <a:solidFill>
                  <a:srgbClr val="0000FF"/>
                </a:solidFill>
              </a:rPr>
            </a:br>
            <a:r>
              <a:rPr lang="en-US" sz="1600">
                <a:solidFill>
                  <a:srgbClr val="A50021"/>
                </a:solidFill>
                <a:latin typeface="Symbol" pitchFamily="18" charset="2"/>
              </a:rPr>
              <a:t>a </a:t>
            </a:r>
            <a:r>
              <a:rPr lang="en-US" sz="1200">
                <a:solidFill>
                  <a:srgbClr val="A50021"/>
                </a:solidFill>
                <a:sym typeface="Symbol" pitchFamily="18" charset="2"/>
              </a:rPr>
              <a:t> </a:t>
            </a:r>
            <a:r>
              <a:rPr lang="en-US" sz="1600">
                <a:solidFill>
                  <a:srgbClr val="A50021"/>
                </a:solidFill>
                <a:sym typeface="Symbol" pitchFamily="18" charset="2"/>
              </a:rPr>
              <a:t> </a:t>
            </a:r>
            <a:r>
              <a:rPr lang="en-US" sz="1600">
                <a:solidFill>
                  <a:srgbClr val="A50021"/>
                </a:solidFill>
                <a:latin typeface="Symbol" pitchFamily="18" charset="2"/>
              </a:rPr>
              <a:t>b </a:t>
            </a:r>
            <a:r>
              <a:rPr lang="en-US" sz="1200">
                <a:solidFill>
                  <a:srgbClr val="A50021"/>
                </a:solidFill>
                <a:sym typeface="Symbol" pitchFamily="18" charset="2"/>
              </a:rPr>
              <a:t></a:t>
            </a:r>
            <a:r>
              <a:rPr lang="en-US" sz="1600">
                <a:solidFill>
                  <a:srgbClr val="A50021"/>
                </a:solidFill>
                <a:sym typeface="Symbol" pitchFamily="18" charset="2"/>
              </a:rPr>
              <a:t>  </a:t>
            </a:r>
            <a:r>
              <a:rPr lang="en-US" sz="1600">
                <a:sym typeface="Symbol" pitchFamily="18" charset="2"/>
              </a:rPr>
              <a:t> </a:t>
            </a:r>
            <a:r>
              <a:rPr lang="en-US" sz="1600">
                <a:solidFill>
                  <a:srgbClr val="A50021"/>
                </a:solidFill>
              </a:rPr>
              <a:t>power </a:t>
            </a:r>
            <a:r>
              <a:rPr lang="en-US" sz="1200">
                <a:solidFill>
                  <a:srgbClr val="A50021"/>
                </a:solidFill>
                <a:sym typeface="Symbol" pitchFamily="18" charset="2"/>
              </a:rPr>
              <a:t></a:t>
            </a:r>
            <a:r>
              <a:rPr lang="en-US" sz="1600">
                <a:solidFill>
                  <a:srgbClr val="A50021"/>
                </a:solidFill>
                <a:sym typeface="Symbol" pitchFamily="18" charset="2"/>
              </a:rPr>
              <a:t> because power = 1</a:t>
            </a:r>
            <a:r>
              <a:rPr lang="en-US" sz="1600">
                <a:solidFill>
                  <a:srgbClr val="A50021"/>
                </a:solidFill>
                <a:latin typeface="Symbol" pitchFamily="18" charset="2"/>
                <a:sym typeface="Symbol" pitchFamily="18" charset="2"/>
              </a:rPr>
              <a:t>b</a:t>
            </a:r>
            <a:r>
              <a:rPr lang="en-US" sz="1600">
                <a:solidFill>
                  <a:srgbClr val="A50021"/>
                </a:solidFill>
              </a:rPr>
              <a:t>.  </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Accept? Don’t Reject?</a:t>
            </a:r>
          </a:p>
        </p:txBody>
      </p:sp>
      <p:sp>
        <p:nvSpPr>
          <p:cNvPr id="5123" name="Text Box 4"/>
          <p:cNvSpPr txBox="1">
            <a:spLocks noChangeArrowheads="1"/>
          </p:cNvSpPr>
          <p:nvPr/>
        </p:nvSpPr>
        <p:spPr bwMode="auto">
          <a:xfrm>
            <a:off x="1219200" y="1600200"/>
            <a:ext cx="6629400" cy="1004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Char char="•"/>
            </a:pPr>
            <a:r>
              <a:rPr lang="en-US" b="1">
                <a:solidFill>
                  <a:srgbClr val="0000FF"/>
                </a:solidFill>
                <a:latin typeface="Arial" charset="0"/>
              </a:rPr>
              <a:t> Sample evidence can </a:t>
            </a:r>
            <a:r>
              <a:rPr lang="en-US" b="1" i="1">
                <a:solidFill>
                  <a:srgbClr val="A50021"/>
                </a:solidFill>
                <a:latin typeface="Arial" charset="0"/>
              </a:rPr>
              <a:t>disprove</a:t>
            </a:r>
            <a:r>
              <a:rPr lang="en-US" b="1">
                <a:solidFill>
                  <a:srgbClr val="A50021"/>
                </a:solidFill>
                <a:latin typeface="Arial" charset="0"/>
              </a:rPr>
              <a:t> </a:t>
            </a:r>
            <a:r>
              <a:rPr lang="en-US" b="1" i="1">
                <a:solidFill>
                  <a:srgbClr val="A50021"/>
                </a:solidFill>
                <a:latin typeface="Arial" charset="0"/>
              </a:rPr>
              <a:t>H</a:t>
            </a:r>
            <a:r>
              <a:rPr lang="en-US" b="1" baseline="-25000">
                <a:solidFill>
                  <a:srgbClr val="A50021"/>
                </a:solidFill>
                <a:latin typeface="Arial" charset="0"/>
              </a:rPr>
              <a:t>0</a:t>
            </a:r>
            <a:r>
              <a:rPr lang="en-US" b="1">
                <a:solidFill>
                  <a:srgbClr val="0000FF"/>
                </a:solidFill>
                <a:latin typeface="Arial" charset="0"/>
              </a:rPr>
              <a:t> </a:t>
            </a:r>
          </a:p>
          <a:p>
            <a:pPr>
              <a:spcBef>
                <a:spcPct val="50000"/>
              </a:spcBef>
              <a:buFontTx/>
              <a:buChar char="•"/>
            </a:pPr>
            <a:r>
              <a:rPr lang="en-US" b="1">
                <a:solidFill>
                  <a:srgbClr val="0000FF"/>
                </a:solidFill>
                <a:latin typeface="Arial" charset="0"/>
              </a:rPr>
              <a:t> But failure to reject </a:t>
            </a:r>
            <a:r>
              <a:rPr lang="en-US" b="1" i="1">
                <a:solidFill>
                  <a:srgbClr val="0000FF"/>
                </a:solidFill>
                <a:latin typeface="Arial" charset="0"/>
              </a:rPr>
              <a:t>H</a:t>
            </a:r>
            <a:r>
              <a:rPr lang="en-US" b="1" baseline="-25000">
                <a:solidFill>
                  <a:srgbClr val="0000FF"/>
                </a:solidFill>
                <a:latin typeface="Arial" charset="0"/>
              </a:rPr>
              <a:t>0</a:t>
            </a:r>
            <a:r>
              <a:rPr lang="en-US" b="1">
                <a:solidFill>
                  <a:srgbClr val="0000FF"/>
                </a:solidFill>
                <a:latin typeface="Arial" charset="0"/>
              </a:rPr>
              <a:t> </a:t>
            </a:r>
            <a:r>
              <a:rPr lang="en-US" b="1" i="1">
                <a:solidFill>
                  <a:srgbClr val="A50021"/>
                </a:solidFill>
                <a:latin typeface="Arial" charset="0"/>
              </a:rPr>
              <a:t>does</a:t>
            </a:r>
            <a:r>
              <a:rPr lang="en-US" b="1">
                <a:solidFill>
                  <a:srgbClr val="A50021"/>
                </a:solidFill>
                <a:latin typeface="Arial" charset="0"/>
              </a:rPr>
              <a:t> </a:t>
            </a:r>
            <a:r>
              <a:rPr lang="en-US" b="1" i="1">
                <a:solidFill>
                  <a:srgbClr val="A50021"/>
                </a:solidFill>
                <a:latin typeface="Arial" charset="0"/>
              </a:rPr>
              <a:t>not</a:t>
            </a:r>
            <a:r>
              <a:rPr lang="en-US" b="1">
                <a:solidFill>
                  <a:srgbClr val="A50021"/>
                </a:solidFill>
                <a:latin typeface="Arial" charset="0"/>
              </a:rPr>
              <a:t> </a:t>
            </a:r>
            <a:r>
              <a:rPr lang="en-US" b="1" i="1">
                <a:solidFill>
                  <a:srgbClr val="A50021"/>
                </a:solidFill>
                <a:latin typeface="Arial" charset="0"/>
              </a:rPr>
              <a:t>prove</a:t>
            </a:r>
            <a:r>
              <a:rPr lang="en-US" b="1">
                <a:solidFill>
                  <a:srgbClr val="A50021"/>
                </a:solidFill>
                <a:latin typeface="Arial" charset="0"/>
              </a:rPr>
              <a:t> </a:t>
            </a:r>
            <a:r>
              <a:rPr lang="en-US" b="1" i="1">
                <a:solidFill>
                  <a:srgbClr val="A50021"/>
                </a:solidFill>
                <a:latin typeface="Arial" charset="0"/>
              </a:rPr>
              <a:t>H</a:t>
            </a:r>
            <a:r>
              <a:rPr lang="en-US" b="1" baseline="-25000">
                <a:solidFill>
                  <a:srgbClr val="A50021"/>
                </a:solidFill>
                <a:latin typeface="Arial" charset="0"/>
              </a:rPr>
              <a:t>0</a:t>
            </a:r>
            <a:endParaRPr lang="en-US" b="1">
              <a:solidFill>
                <a:srgbClr val="A50021"/>
              </a:solidFill>
              <a:latin typeface="Arial" charset="0"/>
            </a:endParaRPr>
          </a:p>
        </p:txBody>
      </p:sp>
      <p:sp>
        <p:nvSpPr>
          <p:cNvPr id="5124" name="Text Box 5"/>
          <p:cNvSpPr txBox="1">
            <a:spLocks noChangeArrowheads="1"/>
          </p:cNvSpPr>
          <p:nvPr/>
        </p:nvSpPr>
        <p:spPr bwMode="auto">
          <a:xfrm>
            <a:off x="2133600" y="3124200"/>
            <a:ext cx="4343400" cy="1042988"/>
          </a:xfrm>
          <a:prstGeom prst="rect">
            <a:avLst/>
          </a:prstGeom>
          <a:solidFill>
            <a:srgbClr val="FFCC66"/>
          </a:solidFill>
          <a:ln w="41275">
            <a:solidFill>
              <a:srgbClr val="0000FF"/>
            </a:solidFill>
            <a:miter lim="800000"/>
            <a:headEnd/>
            <a:tailEnd/>
          </a:ln>
        </p:spPr>
        <p:txBody>
          <a:bodyPr bIns="91440">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Aft>
                <a:spcPct val="10000"/>
              </a:spcAft>
            </a:pPr>
            <a:r>
              <a:rPr lang="en-US" sz="2800"/>
              <a:t>You may hear people may</a:t>
            </a:r>
          </a:p>
          <a:p>
            <a:pPr algn="ctr">
              <a:spcAft>
                <a:spcPct val="10000"/>
              </a:spcAft>
            </a:pPr>
            <a:r>
              <a:rPr lang="en-US" sz="2800"/>
              <a:t>say </a:t>
            </a:r>
            <a:r>
              <a:rPr lang="en-US" sz="2800" b="1" i="1"/>
              <a:t>“</a:t>
            </a:r>
            <a:r>
              <a:rPr lang="en-US" sz="2800" b="1" i="1">
                <a:solidFill>
                  <a:srgbClr val="A50021"/>
                </a:solidFill>
              </a:rPr>
              <a:t>Accept H</a:t>
            </a:r>
            <a:r>
              <a:rPr lang="en-US" sz="2800" b="1" i="1" baseline="-25000">
                <a:solidFill>
                  <a:srgbClr val="A50021"/>
                </a:solidFill>
              </a:rPr>
              <a:t>0</a:t>
            </a:r>
            <a:r>
              <a:rPr lang="en-US" sz="2800" b="1" i="1"/>
              <a:t>”</a:t>
            </a:r>
          </a:p>
        </p:txBody>
      </p:sp>
      <p:sp>
        <p:nvSpPr>
          <p:cNvPr id="5125" name="Text Box 6"/>
          <p:cNvSpPr txBox="1">
            <a:spLocks noChangeArrowheads="1"/>
          </p:cNvSpPr>
          <p:nvPr/>
        </p:nvSpPr>
        <p:spPr bwMode="auto">
          <a:xfrm>
            <a:off x="2133600" y="4986338"/>
            <a:ext cx="40386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i="1">
                <a:solidFill>
                  <a:srgbClr val="A50021"/>
                </a:solidFill>
              </a:rPr>
              <a:t>But:</a:t>
            </a:r>
            <a:r>
              <a:rPr lang="en-US" sz="1600"/>
              <a:t>  When someone says “accept” </a:t>
            </a:r>
            <a:r>
              <a:rPr lang="en-US" sz="1600" i="1"/>
              <a:t>H</a:t>
            </a:r>
            <a:r>
              <a:rPr lang="en-US" sz="1600" baseline="-25000"/>
              <a:t>0</a:t>
            </a:r>
            <a:r>
              <a:rPr lang="en-US" sz="1600"/>
              <a:t>, this is imprecise terminology. We could reject </a:t>
            </a:r>
            <a:r>
              <a:rPr lang="en-US" sz="1600" i="1"/>
              <a:t>H</a:t>
            </a:r>
            <a:r>
              <a:rPr lang="en-US" sz="1600" baseline="-25000"/>
              <a:t>0</a:t>
            </a:r>
            <a:r>
              <a:rPr lang="en-US" sz="1600"/>
              <a:t> if new sample evidence comes along.</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026"/>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Does E=mc</a:t>
            </a:r>
            <a:r>
              <a:rPr lang="en-US" b="1" baseline="30000" smtClean="0">
                <a:solidFill>
                  <a:srgbClr val="0000FF"/>
                </a:solidFill>
                <a:latin typeface="Comic Sans MS" pitchFamily="66" charset="0"/>
              </a:rPr>
              <a:t>2</a:t>
            </a:r>
            <a:r>
              <a:rPr lang="en-US" b="1" smtClean="0">
                <a:solidFill>
                  <a:srgbClr val="0000FF"/>
                </a:solidFill>
                <a:latin typeface="Comic Sans MS" pitchFamily="66" charset="0"/>
              </a:rPr>
              <a:t>?</a:t>
            </a:r>
          </a:p>
        </p:txBody>
      </p:sp>
      <p:sp>
        <p:nvSpPr>
          <p:cNvPr id="6147" name="Text Box 1027"/>
          <p:cNvSpPr txBox="1">
            <a:spLocks noChangeArrowheads="1"/>
          </p:cNvSpPr>
          <p:nvPr/>
        </p:nvSpPr>
        <p:spPr bwMode="auto">
          <a:xfrm>
            <a:off x="1524000" y="4191000"/>
            <a:ext cx="39020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endParaRPr lang="en-US"/>
          </a:p>
        </p:txBody>
      </p:sp>
      <p:sp>
        <p:nvSpPr>
          <p:cNvPr id="6148" name="Text Box 1032"/>
          <p:cNvSpPr txBox="1">
            <a:spLocks noChangeArrowheads="1"/>
          </p:cNvSpPr>
          <p:nvPr/>
        </p:nvSpPr>
        <p:spPr bwMode="auto">
          <a:xfrm>
            <a:off x="838200" y="1676400"/>
            <a:ext cx="7543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solidFill>
                  <a:srgbClr val="0000FF"/>
                </a:solidFill>
                <a:latin typeface="Arial" charset="0"/>
              </a:rPr>
              <a:t>Albert Einstein proposed his general theory of relativity in 1905.  Scientists have been testing it rigorously and trying to reject it ever since.  </a:t>
            </a:r>
            <a:r>
              <a:rPr lang="en-US" sz="2000" i="1">
                <a:solidFill>
                  <a:srgbClr val="A50021"/>
                </a:solidFill>
                <a:latin typeface="Arial" charset="0"/>
              </a:rPr>
              <a:t>For about 100 years, the scientific evidence has not seriously contradicted Einstein’s main predictions.</a:t>
            </a:r>
          </a:p>
        </p:txBody>
      </p:sp>
      <p:pic>
        <p:nvPicPr>
          <p:cNvPr id="6149" name="Picture 1033" descr="Education 39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4648200"/>
            <a:ext cx="17526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034" descr="Titanic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3962400"/>
            <a:ext cx="1423988" cy="217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1" name="AutoShape 1035"/>
          <p:cNvSpPr>
            <a:spLocks noChangeArrowheads="1"/>
          </p:cNvSpPr>
          <p:nvPr/>
        </p:nvSpPr>
        <p:spPr bwMode="auto">
          <a:xfrm>
            <a:off x="2895600" y="3200400"/>
            <a:ext cx="2133600" cy="1066800"/>
          </a:xfrm>
          <a:prstGeom prst="wedgeRoundRectCallout">
            <a:avLst>
              <a:gd name="adj1" fmla="val -76787"/>
              <a:gd name="adj2" fmla="val 33333"/>
              <a:gd name="adj3" fmla="val 16667"/>
            </a:avLst>
          </a:prstGeom>
          <a:solidFill>
            <a:srgbClr val="FFCC66"/>
          </a:solidFill>
          <a:ln w="9525">
            <a:solidFill>
              <a:schemeClr val="tx1"/>
            </a:solidFill>
            <a:miter lim="800000"/>
            <a:headEnd/>
            <a:tailEnd/>
          </a:ln>
        </p:spPr>
        <p:txBody>
          <a:bodyPr/>
          <a:lstStyle/>
          <a:p>
            <a:pPr>
              <a:spcBef>
                <a:spcPct val="50000"/>
              </a:spcBef>
            </a:pPr>
            <a:r>
              <a:rPr lang="en-US" sz="1400"/>
              <a:t>So why don’t scientists just say “O.K., Einstein was right!  We accept his theory.”</a:t>
            </a:r>
          </a:p>
        </p:txBody>
      </p:sp>
      <p:sp>
        <p:nvSpPr>
          <p:cNvPr id="6152" name="AutoShape 1036"/>
          <p:cNvSpPr>
            <a:spLocks noChangeArrowheads="1"/>
          </p:cNvSpPr>
          <p:nvPr/>
        </p:nvSpPr>
        <p:spPr bwMode="auto">
          <a:xfrm>
            <a:off x="5181600" y="3200400"/>
            <a:ext cx="2438400" cy="838200"/>
          </a:xfrm>
          <a:prstGeom prst="wedgeRoundRectCallout">
            <a:avLst>
              <a:gd name="adj1" fmla="val 46616"/>
              <a:gd name="adj2" fmla="val 150949"/>
              <a:gd name="adj3" fmla="val 16667"/>
            </a:avLst>
          </a:prstGeom>
          <a:solidFill>
            <a:srgbClr val="FFCC66"/>
          </a:solidFill>
          <a:ln w="9525">
            <a:solidFill>
              <a:schemeClr val="tx1"/>
            </a:solidFill>
            <a:miter lim="800000"/>
            <a:headEnd/>
            <a:tailEnd/>
          </a:ln>
        </p:spPr>
        <p:txBody>
          <a:bodyPr/>
          <a:lstStyle/>
          <a:p>
            <a:pPr algn="ctr"/>
            <a:r>
              <a:rPr lang="en-US" sz="1400"/>
              <a:t>Because you can’t  </a:t>
            </a:r>
            <a:r>
              <a:rPr lang="en-US" sz="1400" b="1" i="1">
                <a:solidFill>
                  <a:srgbClr val="A50021"/>
                </a:solidFill>
              </a:rPr>
              <a:t>prove</a:t>
            </a:r>
            <a:r>
              <a:rPr lang="en-US" sz="1400"/>
              <a:t> a theory.  You can only </a:t>
            </a:r>
          </a:p>
          <a:p>
            <a:pPr algn="ctr"/>
            <a:r>
              <a:rPr lang="en-US" sz="1400" b="1" i="1">
                <a:solidFill>
                  <a:srgbClr val="A50021"/>
                </a:solidFill>
              </a:rPr>
              <a:t>fail to disprove</a:t>
            </a:r>
            <a:r>
              <a:rPr lang="en-US" sz="1400"/>
              <a:t>  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074"/>
          <p:cNvSpPr>
            <a:spLocks noGrp="1" noChangeArrowheads="1"/>
          </p:cNvSpPr>
          <p:nvPr>
            <p:ph type="ctrTitle"/>
          </p:nvPr>
        </p:nvSpPr>
        <p:spPr>
          <a:xfrm>
            <a:off x="381000" y="381000"/>
            <a:ext cx="8305800" cy="762000"/>
          </a:xfrm>
        </p:spPr>
        <p:txBody>
          <a:bodyPr/>
          <a:lstStyle/>
          <a:p>
            <a:r>
              <a:rPr lang="en-US" b="1" smtClean="0">
                <a:solidFill>
                  <a:srgbClr val="0000FF"/>
                </a:solidFill>
                <a:latin typeface="Comic Sans MS" pitchFamily="66" charset="0"/>
              </a:rPr>
              <a:t>Why Is Science Tentative?</a:t>
            </a:r>
            <a:r>
              <a:rPr lang="en-US" sz="4800" b="1" smtClean="0">
                <a:solidFill>
                  <a:srgbClr val="FF33CC"/>
                </a:solidFill>
                <a:latin typeface="Comic Sans MS" pitchFamily="66" charset="0"/>
              </a:rPr>
              <a:t> </a:t>
            </a:r>
          </a:p>
        </p:txBody>
      </p:sp>
      <p:sp>
        <p:nvSpPr>
          <p:cNvPr id="7171" name="Text Box 3078"/>
          <p:cNvSpPr txBox="1">
            <a:spLocks noChangeArrowheads="1"/>
          </p:cNvSpPr>
          <p:nvPr/>
        </p:nvSpPr>
        <p:spPr bwMode="auto">
          <a:xfrm>
            <a:off x="1066800" y="1676400"/>
            <a:ext cx="41148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i="1">
                <a:solidFill>
                  <a:srgbClr val="A50021"/>
                </a:solidFill>
              </a:rPr>
              <a:t>Question</a:t>
            </a:r>
            <a:r>
              <a:rPr lang="en-US" sz="1600"/>
              <a:t>  Some non-scientists scorn the caution that is fundamental to science.  They equate “tentative” with “timid.”  They ask “Why don’t you just get it right?”</a:t>
            </a:r>
          </a:p>
        </p:txBody>
      </p:sp>
      <p:sp>
        <p:nvSpPr>
          <p:cNvPr id="7172" name="Text Box 3080"/>
          <p:cNvSpPr txBox="1">
            <a:spLocks noChangeArrowheads="1"/>
          </p:cNvSpPr>
          <p:nvPr/>
        </p:nvSpPr>
        <p:spPr bwMode="auto">
          <a:xfrm>
            <a:off x="1101725" y="3276600"/>
            <a:ext cx="3200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i="1">
                <a:solidFill>
                  <a:srgbClr val="A50021"/>
                </a:solidFill>
              </a:rPr>
              <a:t>Answer</a:t>
            </a:r>
            <a:r>
              <a:rPr lang="en-US" sz="1600"/>
              <a:t>  Science requires an open mind and the ability to discard a favorite belief if new ideas and/or evidence do arise.  And they do! </a:t>
            </a:r>
          </a:p>
        </p:txBody>
      </p:sp>
      <p:pic>
        <p:nvPicPr>
          <p:cNvPr id="7173" name="Picture 30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5463" y="1143000"/>
            <a:ext cx="2090737" cy="534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Type I and II Error</a:t>
            </a:r>
          </a:p>
        </p:txBody>
      </p:sp>
      <p:pic>
        <p:nvPicPr>
          <p:cNvPr id="8195" name="Picture 26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2362200"/>
            <a:ext cx="7467600" cy="216535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Three Definitions</a:t>
            </a:r>
          </a:p>
        </p:txBody>
      </p:sp>
      <p:sp>
        <p:nvSpPr>
          <p:cNvPr id="9219" name="Text Box 61"/>
          <p:cNvSpPr txBox="1">
            <a:spLocks noChangeArrowheads="1"/>
          </p:cNvSpPr>
          <p:nvPr/>
        </p:nvSpPr>
        <p:spPr bwMode="auto">
          <a:xfrm>
            <a:off x="2057400" y="1676400"/>
            <a:ext cx="4800600" cy="104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30000"/>
              </a:lnSpc>
              <a:spcBef>
                <a:spcPct val="50000"/>
              </a:spcBef>
            </a:pPr>
            <a:r>
              <a:rPr lang="en-US" b="1">
                <a:solidFill>
                  <a:srgbClr val="0000FF"/>
                </a:solidFill>
              </a:rPr>
              <a:t>Type I error</a:t>
            </a:r>
          </a:p>
          <a:p>
            <a:pPr algn="ctr">
              <a:lnSpc>
                <a:spcPct val="130000"/>
              </a:lnSpc>
            </a:pPr>
            <a:r>
              <a:rPr lang="en-US" b="1" i="1">
                <a:solidFill>
                  <a:srgbClr val="A50021"/>
                </a:solidFill>
              </a:rPr>
              <a:t>P</a:t>
            </a:r>
            <a:r>
              <a:rPr lang="en-US" b="1">
                <a:solidFill>
                  <a:srgbClr val="A50021"/>
                </a:solidFill>
              </a:rPr>
              <a:t>(Reject </a:t>
            </a:r>
            <a:r>
              <a:rPr lang="en-US" b="1" i="1">
                <a:solidFill>
                  <a:srgbClr val="A50021"/>
                </a:solidFill>
              </a:rPr>
              <a:t>H</a:t>
            </a:r>
            <a:r>
              <a:rPr lang="en-US" b="1" baseline="-25000">
                <a:solidFill>
                  <a:srgbClr val="A50021"/>
                </a:solidFill>
              </a:rPr>
              <a:t>0 </a:t>
            </a:r>
            <a:r>
              <a:rPr lang="en-US" b="1">
                <a:solidFill>
                  <a:srgbClr val="A50021"/>
                </a:solidFill>
              </a:rPr>
              <a:t>| </a:t>
            </a:r>
            <a:r>
              <a:rPr lang="en-US" b="1" i="1">
                <a:solidFill>
                  <a:srgbClr val="A50021"/>
                </a:solidFill>
              </a:rPr>
              <a:t>H</a:t>
            </a:r>
            <a:r>
              <a:rPr lang="en-US" b="1" baseline="-25000">
                <a:solidFill>
                  <a:srgbClr val="A50021"/>
                </a:solidFill>
              </a:rPr>
              <a:t>0</a:t>
            </a:r>
            <a:r>
              <a:rPr lang="en-US" b="1">
                <a:solidFill>
                  <a:srgbClr val="A50021"/>
                </a:solidFill>
              </a:rPr>
              <a:t> is true) = </a:t>
            </a:r>
            <a:r>
              <a:rPr lang="en-US" b="1" i="1">
                <a:solidFill>
                  <a:srgbClr val="A50021"/>
                </a:solidFill>
                <a:latin typeface="Symbol" pitchFamily="18" charset="2"/>
              </a:rPr>
              <a:t>a</a:t>
            </a:r>
          </a:p>
        </p:txBody>
      </p:sp>
      <p:sp>
        <p:nvSpPr>
          <p:cNvPr id="9220" name="Text Box 63"/>
          <p:cNvSpPr txBox="1">
            <a:spLocks noChangeArrowheads="1"/>
          </p:cNvSpPr>
          <p:nvPr/>
        </p:nvSpPr>
        <p:spPr bwMode="auto">
          <a:xfrm>
            <a:off x="1981200" y="3352800"/>
            <a:ext cx="4800600"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30000"/>
              </a:lnSpc>
              <a:spcBef>
                <a:spcPct val="50000"/>
              </a:spcBef>
            </a:pPr>
            <a:r>
              <a:rPr lang="en-US" b="1">
                <a:solidFill>
                  <a:srgbClr val="0000FF"/>
                </a:solidFill>
              </a:rPr>
              <a:t>Type II error</a:t>
            </a:r>
          </a:p>
          <a:p>
            <a:pPr algn="ctr">
              <a:lnSpc>
                <a:spcPct val="130000"/>
              </a:lnSpc>
            </a:pPr>
            <a:r>
              <a:rPr lang="en-US" b="1" i="1">
                <a:solidFill>
                  <a:srgbClr val="A50021"/>
                </a:solidFill>
              </a:rPr>
              <a:t>P</a:t>
            </a:r>
            <a:r>
              <a:rPr lang="en-US" b="1">
                <a:solidFill>
                  <a:srgbClr val="A50021"/>
                </a:solidFill>
              </a:rPr>
              <a:t>(Accept </a:t>
            </a:r>
            <a:r>
              <a:rPr lang="en-US" b="1" i="1">
                <a:solidFill>
                  <a:srgbClr val="A50021"/>
                </a:solidFill>
              </a:rPr>
              <a:t>H</a:t>
            </a:r>
            <a:r>
              <a:rPr lang="en-US" b="1" baseline="-25000">
                <a:solidFill>
                  <a:srgbClr val="A50021"/>
                </a:solidFill>
              </a:rPr>
              <a:t>0 </a:t>
            </a:r>
            <a:r>
              <a:rPr lang="en-US" b="1">
                <a:solidFill>
                  <a:srgbClr val="A50021"/>
                </a:solidFill>
              </a:rPr>
              <a:t>| </a:t>
            </a:r>
            <a:r>
              <a:rPr lang="en-US" b="1" i="1">
                <a:solidFill>
                  <a:srgbClr val="A50021"/>
                </a:solidFill>
              </a:rPr>
              <a:t>H</a:t>
            </a:r>
            <a:r>
              <a:rPr lang="en-US" b="1" baseline="-25000">
                <a:solidFill>
                  <a:srgbClr val="A50021"/>
                </a:solidFill>
              </a:rPr>
              <a:t>0</a:t>
            </a:r>
            <a:r>
              <a:rPr lang="en-US" b="1">
                <a:solidFill>
                  <a:srgbClr val="A50021"/>
                </a:solidFill>
              </a:rPr>
              <a:t> is false) = </a:t>
            </a:r>
            <a:r>
              <a:rPr lang="en-US" b="1" i="1">
                <a:solidFill>
                  <a:srgbClr val="A50021"/>
                </a:solidFill>
                <a:latin typeface="Symbol" pitchFamily="18" charset="2"/>
              </a:rPr>
              <a:t>b</a:t>
            </a:r>
          </a:p>
        </p:txBody>
      </p:sp>
      <p:sp>
        <p:nvSpPr>
          <p:cNvPr id="9221" name="Text Box 64"/>
          <p:cNvSpPr txBox="1">
            <a:spLocks noChangeArrowheads="1"/>
          </p:cNvSpPr>
          <p:nvPr/>
        </p:nvSpPr>
        <p:spPr bwMode="auto">
          <a:xfrm>
            <a:off x="2057400" y="4953000"/>
            <a:ext cx="4800600"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30000"/>
              </a:lnSpc>
              <a:spcBef>
                <a:spcPct val="50000"/>
              </a:spcBef>
            </a:pPr>
            <a:r>
              <a:rPr lang="en-US" b="1">
                <a:solidFill>
                  <a:srgbClr val="0000FF"/>
                </a:solidFill>
              </a:rPr>
              <a:t>Power</a:t>
            </a:r>
          </a:p>
          <a:p>
            <a:pPr algn="ctr">
              <a:lnSpc>
                <a:spcPct val="130000"/>
              </a:lnSpc>
            </a:pPr>
            <a:r>
              <a:rPr lang="en-US" b="1" i="1">
                <a:solidFill>
                  <a:srgbClr val="A50021"/>
                </a:solidFill>
              </a:rPr>
              <a:t>P</a:t>
            </a:r>
            <a:r>
              <a:rPr lang="en-US" b="1">
                <a:solidFill>
                  <a:srgbClr val="A50021"/>
                </a:solidFill>
              </a:rPr>
              <a:t>(Reject </a:t>
            </a:r>
            <a:r>
              <a:rPr lang="en-US" b="1" i="1">
                <a:solidFill>
                  <a:srgbClr val="A50021"/>
                </a:solidFill>
              </a:rPr>
              <a:t>H</a:t>
            </a:r>
            <a:r>
              <a:rPr lang="en-US" b="1" baseline="-25000">
                <a:solidFill>
                  <a:srgbClr val="A50021"/>
                </a:solidFill>
              </a:rPr>
              <a:t>0 </a:t>
            </a:r>
            <a:r>
              <a:rPr lang="en-US" b="1">
                <a:solidFill>
                  <a:srgbClr val="A50021"/>
                </a:solidFill>
              </a:rPr>
              <a:t>| </a:t>
            </a:r>
            <a:r>
              <a:rPr lang="en-US" b="1" i="1">
                <a:solidFill>
                  <a:srgbClr val="A50021"/>
                </a:solidFill>
              </a:rPr>
              <a:t>H</a:t>
            </a:r>
            <a:r>
              <a:rPr lang="en-US" b="1" baseline="-25000">
                <a:solidFill>
                  <a:srgbClr val="A50021"/>
                </a:solidFill>
              </a:rPr>
              <a:t>0</a:t>
            </a:r>
            <a:r>
              <a:rPr lang="en-US" b="1">
                <a:solidFill>
                  <a:srgbClr val="A50021"/>
                </a:solidFill>
              </a:rPr>
              <a:t> is false) = 1</a:t>
            </a:r>
            <a:r>
              <a:rPr lang="en-US" b="1">
                <a:solidFill>
                  <a:srgbClr val="A50021"/>
                </a:solidFill>
                <a:sym typeface="Symbol" pitchFamily="18" charset="2"/>
              </a:rPr>
              <a:t></a:t>
            </a:r>
            <a:r>
              <a:rPr lang="en-US" b="1" i="1">
                <a:solidFill>
                  <a:srgbClr val="A50021"/>
                </a:solidFill>
                <a:latin typeface="Symbol" pitchFamily="18" charset="2"/>
              </a:rPr>
              <a:t>b</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ctrTitle"/>
          </p:nvPr>
        </p:nvSpPr>
        <p:spPr>
          <a:xfrm>
            <a:off x="609600" y="457200"/>
            <a:ext cx="7772400" cy="914400"/>
          </a:xfrm>
        </p:spPr>
        <p:txBody>
          <a:bodyPr/>
          <a:lstStyle/>
          <a:p>
            <a:r>
              <a:rPr lang="en-US" b="1" smtClean="0">
                <a:solidFill>
                  <a:srgbClr val="0000FF"/>
                </a:solidFill>
                <a:latin typeface="Comic Sans MS" pitchFamily="66" charset="0"/>
              </a:rPr>
              <a:t>An Ideal Test</a:t>
            </a:r>
          </a:p>
        </p:txBody>
      </p:sp>
      <p:sp>
        <p:nvSpPr>
          <p:cNvPr id="10243" name="Text Box 1027"/>
          <p:cNvSpPr txBox="1">
            <a:spLocks noChangeArrowheads="1"/>
          </p:cNvSpPr>
          <p:nvPr/>
        </p:nvSpPr>
        <p:spPr bwMode="auto">
          <a:xfrm>
            <a:off x="685800" y="1676400"/>
            <a:ext cx="7620000" cy="262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lnSpc>
                <a:spcPct val="130000"/>
              </a:lnSpc>
              <a:spcBef>
                <a:spcPct val="50000"/>
              </a:spcBef>
            </a:pPr>
            <a:r>
              <a:rPr lang="en-US" sz="3200" b="1">
                <a:solidFill>
                  <a:srgbClr val="0000FF"/>
                </a:solidFill>
              </a:rPr>
              <a:t>The ideal statistical test has:</a:t>
            </a:r>
          </a:p>
          <a:p>
            <a:pPr lvl="1">
              <a:lnSpc>
                <a:spcPct val="130000"/>
              </a:lnSpc>
              <a:buFontTx/>
              <a:buChar char="•"/>
            </a:pPr>
            <a:r>
              <a:rPr lang="en-US" sz="3200" b="1">
                <a:solidFill>
                  <a:srgbClr val="0000FF"/>
                </a:solidFill>
              </a:rPr>
              <a:t> Low </a:t>
            </a:r>
            <a:r>
              <a:rPr lang="en-US" sz="2800" b="1" i="1">
                <a:solidFill>
                  <a:srgbClr val="0000FF"/>
                </a:solidFill>
                <a:latin typeface="Symbol" pitchFamily="18" charset="2"/>
              </a:rPr>
              <a:t>a</a:t>
            </a:r>
            <a:r>
              <a:rPr lang="en-US" sz="2800" b="1">
                <a:solidFill>
                  <a:srgbClr val="FF0000"/>
                </a:solidFill>
                <a:latin typeface="Symbol" pitchFamily="18" charset="2"/>
              </a:rPr>
              <a:t>  </a:t>
            </a:r>
            <a:r>
              <a:rPr lang="en-US" sz="2800" b="1">
                <a:solidFill>
                  <a:srgbClr val="A50021"/>
                </a:solidFill>
              </a:rPr>
              <a:t>(small chance of Type I error)</a:t>
            </a:r>
          </a:p>
          <a:p>
            <a:pPr lvl="1">
              <a:lnSpc>
                <a:spcPct val="130000"/>
              </a:lnSpc>
              <a:buFontTx/>
              <a:buChar char="•"/>
            </a:pPr>
            <a:r>
              <a:rPr lang="en-US" sz="3200" b="1">
                <a:solidFill>
                  <a:srgbClr val="0000FF"/>
                </a:solidFill>
              </a:rPr>
              <a:t> Low </a:t>
            </a:r>
            <a:r>
              <a:rPr lang="en-US" sz="2800" b="1" i="1">
                <a:solidFill>
                  <a:srgbClr val="0000FF"/>
                </a:solidFill>
                <a:latin typeface="Symbol" pitchFamily="18" charset="2"/>
              </a:rPr>
              <a:t>b</a:t>
            </a:r>
            <a:r>
              <a:rPr lang="en-US" sz="2800" b="1">
                <a:solidFill>
                  <a:srgbClr val="FF0000"/>
                </a:solidFill>
                <a:latin typeface="Symbol" pitchFamily="18" charset="2"/>
              </a:rPr>
              <a:t>  </a:t>
            </a:r>
            <a:r>
              <a:rPr lang="en-US" sz="2800" b="1">
                <a:solidFill>
                  <a:srgbClr val="A50021"/>
                </a:solidFill>
              </a:rPr>
              <a:t>(small chance of Type II error)</a:t>
            </a:r>
            <a:endParaRPr lang="en-US" sz="2800" b="1">
              <a:solidFill>
                <a:srgbClr val="A50021"/>
              </a:solidFill>
              <a:latin typeface="Symbol" pitchFamily="18" charset="2"/>
            </a:endParaRPr>
          </a:p>
          <a:p>
            <a:pPr lvl="1">
              <a:lnSpc>
                <a:spcPct val="130000"/>
              </a:lnSpc>
              <a:buFontTx/>
              <a:buChar char="•"/>
            </a:pPr>
            <a:r>
              <a:rPr lang="en-US" sz="3200" b="1">
                <a:solidFill>
                  <a:srgbClr val="0000FF"/>
                </a:solidFill>
              </a:rPr>
              <a:t> High power  </a:t>
            </a:r>
            <a:r>
              <a:rPr lang="en-US" sz="2800" b="1">
                <a:solidFill>
                  <a:srgbClr val="0000FF"/>
                </a:solidFill>
              </a:rPr>
              <a:t>(1</a:t>
            </a:r>
            <a:r>
              <a:rPr lang="en-US" sz="2800" b="1">
                <a:solidFill>
                  <a:srgbClr val="0000FF"/>
                </a:solidFill>
                <a:sym typeface="Symbol" pitchFamily="18" charset="2"/>
              </a:rPr>
              <a:t></a:t>
            </a:r>
            <a:r>
              <a:rPr lang="en-US" sz="2800" b="1" i="1">
                <a:solidFill>
                  <a:srgbClr val="0000FF"/>
                </a:solidFill>
                <a:latin typeface="Symbol" pitchFamily="18" charset="2"/>
              </a:rPr>
              <a:t>b</a:t>
            </a:r>
            <a:r>
              <a:rPr lang="en-US" sz="2800" b="1">
                <a:solidFill>
                  <a:srgbClr val="0000FF"/>
                </a:solidFill>
              </a:rPr>
              <a:t>)</a:t>
            </a:r>
          </a:p>
        </p:txBody>
      </p:sp>
      <p:sp>
        <p:nvSpPr>
          <p:cNvPr id="10244" name="Text Box 1030"/>
          <p:cNvSpPr txBox="1">
            <a:spLocks noChangeArrowheads="1"/>
          </p:cNvSpPr>
          <p:nvPr/>
        </p:nvSpPr>
        <p:spPr bwMode="auto">
          <a:xfrm>
            <a:off x="1676400" y="4572000"/>
            <a:ext cx="56388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a:solidFill>
                  <a:srgbClr val="A50021"/>
                </a:solidFill>
              </a:rPr>
              <a:t>Perspective</a:t>
            </a:r>
            <a:r>
              <a:rPr lang="en-US" sz="1800"/>
              <a:t>  The statistician cannot eliminate risk, but can (1) help a decision-maker consider the consequences of Type I and II error, (2) show how to quantify the </a:t>
            </a:r>
            <a:r>
              <a:rPr lang="en-US" sz="1800" i="1">
                <a:latin typeface="Symbol" pitchFamily="18" charset="2"/>
              </a:rPr>
              <a:t>a</a:t>
            </a:r>
            <a:r>
              <a:rPr lang="en-US" sz="1800"/>
              <a:t> and </a:t>
            </a:r>
            <a:r>
              <a:rPr lang="en-US" sz="1800" i="1">
                <a:latin typeface="Symbol" pitchFamily="18" charset="2"/>
              </a:rPr>
              <a:t>b</a:t>
            </a:r>
            <a:r>
              <a:rPr lang="en-US" sz="1800"/>
              <a:t> risk, and (3) advise on optimal sample sizes to control these risks, subject to budget and time constraints.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Default Design">
  <a:themeElements>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1157</TotalTime>
  <Words>2481</Words>
  <Application>Microsoft Office PowerPoint</Application>
  <PresentationFormat>On-screen Show (4:3)</PresentationFormat>
  <Paragraphs>255</Paragraphs>
  <Slides>34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6" baseType="lpstr">
      <vt:lpstr>Default Design</vt:lpstr>
      <vt:lpstr>Bitmap Image</vt:lpstr>
      <vt:lpstr>Hypothesis Tests: Overview</vt:lpstr>
      <vt:lpstr>Hypothesis Formulation</vt:lpstr>
      <vt:lpstr>Scientific Method</vt:lpstr>
      <vt:lpstr>Accept? Don’t Reject?</vt:lpstr>
      <vt:lpstr>Does E=mc2?</vt:lpstr>
      <vt:lpstr>Why Is Science Tentative? </vt:lpstr>
      <vt:lpstr>Type I and II Error</vt:lpstr>
      <vt:lpstr>Three Definitions</vt:lpstr>
      <vt:lpstr>An Ideal Test</vt:lpstr>
      <vt:lpstr>Examples</vt:lpstr>
      <vt:lpstr>More Examples</vt:lpstr>
      <vt:lpstr>Still More Examples</vt:lpstr>
      <vt:lpstr>Medical Tests</vt:lpstr>
      <vt:lpstr>Medical Tests</vt:lpstr>
      <vt:lpstr>Tradeoffs</vt:lpstr>
      <vt:lpstr>Examples of One-Sample Tests</vt:lpstr>
      <vt:lpstr>Examples of Two-Sample Tests</vt:lpstr>
      <vt:lpstr>k-Sample Tests</vt:lpstr>
      <vt:lpstr>Nonparametric Tests</vt:lpstr>
      <vt:lpstr>Test Statistic</vt:lpstr>
      <vt:lpstr>Critical Value</vt:lpstr>
      <vt:lpstr>Level of Significance</vt:lpstr>
      <vt:lpstr>Common Right-Tailed z Values</vt:lpstr>
      <vt:lpstr>Common Two-Tailed z Values</vt:lpstr>
      <vt:lpstr>Choosing a</vt:lpstr>
      <vt:lpstr>The Old Way: Choose a</vt:lpstr>
      <vt:lpstr>The New Way: p-Values</vt:lpstr>
      <vt:lpstr>Interpreting the p-Value</vt:lpstr>
      <vt:lpstr>p-Values: An Example</vt:lpstr>
      <vt:lpstr>Meta-Analysis</vt:lpstr>
      <vt:lpstr>Power Curve</vt:lpstr>
      <vt:lpstr>Power and True Parameter Value</vt:lpstr>
      <vt:lpstr>Sample Size and Power</vt:lpstr>
      <vt:lpstr>Alpha and Power</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Hypothesis Tests: Overview</dc:title>
  <dc:subject>Chapter 9 - One-Sample Hypothesis Tests</dc:subject>
  <dc:creator>David P. Doane</dc:creator>
  <dc:description>Copyright (c) 2016 by McGraw-Hill.  This material is intended solely for educational use by purchasers of Doane/Seward 5e. It may not be copied or resold.</dc:description>
  <cp:lastModifiedBy>Blythe</cp:lastModifiedBy>
  <cp:revision>64</cp:revision>
  <dcterms:created xsi:type="dcterms:W3CDTF">2000-08-22T13:07:54Z</dcterms:created>
  <dcterms:modified xsi:type="dcterms:W3CDTF">2013-08-09T17:43:36Z</dcterms:modified>
</cp:coreProperties>
</file>