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256" r:id="rId2"/>
    <p:sldId id="333" r:id="rId3"/>
    <p:sldId id="353" r:id="rId4"/>
    <p:sldId id="339" r:id="rId5"/>
    <p:sldId id="340" r:id="rId6"/>
    <p:sldId id="335" r:id="rId7"/>
    <p:sldId id="355" r:id="rId8"/>
    <p:sldId id="354" r:id="rId9"/>
    <p:sldId id="336" r:id="rId10"/>
    <p:sldId id="337" r:id="rId11"/>
    <p:sldId id="342" r:id="rId12"/>
    <p:sldId id="343" r:id="rId13"/>
    <p:sldId id="344" r:id="rId14"/>
    <p:sldId id="346" r:id="rId15"/>
    <p:sldId id="347" r:id="rId16"/>
    <p:sldId id="348" r:id="rId17"/>
    <p:sldId id="350" r:id="rId18"/>
    <p:sldId id="351" r:id="rId19"/>
    <p:sldId id="352" r:id="rId20"/>
    <p:sldId id="334" r:id="rId2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CCFFCC"/>
    <a:srgbClr val="CCECFF"/>
    <a:srgbClr val="99FFCC"/>
    <a:srgbClr val="FF3300"/>
    <a:srgbClr val="99CCFF"/>
    <a:srgbClr val="99FF66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621" autoAdjust="0"/>
    <p:restoredTop sz="86356" autoAdjust="0"/>
  </p:normalViewPr>
  <p:slideViewPr>
    <p:cSldViewPr>
      <p:cViewPr varScale="1">
        <p:scale>
          <a:sx n="75" d="100"/>
          <a:sy n="75" d="100"/>
        </p:scale>
        <p:origin x="-108" y="-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F687A9-C1CF-40F4-A91C-D18C58312D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015176"/>
      </p:ext>
    </p:extLst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EECB20-F02F-4AFF-924F-CAFEA58031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795490"/>
      </p:ext>
    </p:extLst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F2FA2C-0988-4830-92BA-6A32DEE812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092850"/>
      </p:ext>
    </p:extLst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94899C-C1F9-4E0E-A71B-0786E245DE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417788"/>
      </p:ext>
    </p:extLst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220461-999F-4F40-90E7-D176824F07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786689"/>
      </p:ext>
    </p:extLst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1413C0-2C07-4722-9A03-BF81AC9866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547426"/>
      </p:ext>
    </p:extLst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FACB87-1717-425C-AAAA-3487233FFC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00675"/>
      </p:ext>
    </p:extLst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AB6EB5-55A6-4A01-829D-422085F22B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273898"/>
      </p:ext>
    </p:extLst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F619BE-E153-4174-8825-DCF96AA02A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760680"/>
      </p:ext>
    </p:extLst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674111-268B-49E4-B64D-B93729392A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905269"/>
      </p:ext>
    </p:extLst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35E096-52F2-460B-A2B2-8F60086DDA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447367"/>
      </p:ext>
    </p:extLst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CCECFF"/>
          </a:fgClr>
          <a:bgClr>
            <a:srgbClr val="CCFFCC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4A267A0E-6CC0-4DB5-8CC1-B57086F175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057400" y="2133600"/>
            <a:ext cx="5105400" cy="1524000"/>
          </a:xfrm>
        </p:spPr>
        <p:txBody>
          <a:bodyPr/>
          <a:lstStyle/>
          <a:p>
            <a:pPr>
              <a:defRPr/>
            </a:pPr>
            <a:r>
              <a:rPr lang="en-US" sz="4800" b="1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Non-Parametric Tests</a:t>
            </a:r>
          </a:p>
        </p:txBody>
      </p:sp>
      <p:sp>
        <p:nvSpPr>
          <p:cNvPr id="2051" name="Text Box 8"/>
          <p:cNvSpPr txBox="1">
            <a:spLocks noChangeArrowheads="1"/>
          </p:cNvSpPr>
          <p:nvPr/>
        </p:nvSpPr>
        <p:spPr bwMode="auto">
          <a:xfrm>
            <a:off x="457200" y="5562600"/>
            <a:ext cx="8458200" cy="581025"/>
          </a:xfrm>
          <a:prstGeom prst="rect">
            <a:avLst/>
          </a:prstGeom>
          <a:solidFill>
            <a:srgbClr val="FFFF99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 b="1" i="1" dirty="0">
                <a:solidFill>
                  <a:srgbClr val="003399"/>
                </a:solidFill>
              </a:rPr>
              <a:t>Copyright (c) </a:t>
            </a:r>
            <a:r>
              <a:rPr lang="en-US" sz="1600" b="1" i="1" dirty="0" smtClean="0">
                <a:solidFill>
                  <a:srgbClr val="003399"/>
                </a:solidFill>
              </a:rPr>
              <a:t>2016 </a:t>
            </a:r>
            <a:r>
              <a:rPr lang="en-US" sz="1600" b="1" i="1" dirty="0">
                <a:solidFill>
                  <a:srgbClr val="003399"/>
                </a:solidFill>
              </a:rPr>
              <a:t>by The McGraw-Hill Companies.  This material is intended solely for educational purposes by licensed users of</a:t>
            </a:r>
            <a:r>
              <a:rPr lang="en-US" sz="1600" b="1" i="1" dirty="0">
                <a:solidFill>
                  <a:schemeClr val="tx2"/>
                </a:solidFill>
              </a:rPr>
              <a:t> </a:t>
            </a:r>
            <a:r>
              <a:rPr lang="en-US" sz="1600" b="1" i="1" dirty="0" err="1">
                <a:solidFill>
                  <a:srgbClr val="0000FF"/>
                </a:solidFill>
              </a:rPr>
              <a:t>Learning</a:t>
            </a:r>
            <a:r>
              <a:rPr lang="en-US" sz="1600" b="1" i="1" dirty="0" err="1">
                <a:solidFill>
                  <a:srgbClr val="FF0000"/>
                </a:solidFill>
              </a:rPr>
              <a:t>Stats</a:t>
            </a:r>
            <a:r>
              <a:rPr lang="en-US" sz="1600" b="1" i="1" dirty="0">
                <a:solidFill>
                  <a:srgbClr val="003399"/>
                </a:solidFill>
              </a:rPr>
              <a:t>.  It may not be copied or resold for profit.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228600"/>
            <a:ext cx="8610600" cy="914400"/>
          </a:xfrm>
        </p:spPr>
        <p:txBody>
          <a:bodyPr/>
          <a:lstStyle/>
          <a:p>
            <a:r>
              <a:rPr lang="en-US" b="1" smtClean="0">
                <a:solidFill>
                  <a:srgbClr val="FF3300"/>
                </a:solidFill>
                <a:latin typeface="Comic Sans MS" pitchFamily="66" charset="0"/>
              </a:rPr>
              <a:t>Student's </a:t>
            </a:r>
            <a:r>
              <a:rPr lang="en-US" b="1" i="1" smtClean="0">
                <a:solidFill>
                  <a:srgbClr val="FF3300"/>
                </a:solidFill>
                <a:latin typeface="Comic Sans MS" pitchFamily="66" charset="0"/>
              </a:rPr>
              <a:t>t</a:t>
            </a:r>
            <a:r>
              <a:rPr lang="en-US" b="1" smtClean="0">
                <a:solidFill>
                  <a:srgbClr val="FF3300"/>
                </a:solidFill>
                <a:latin typeface="Comic Sans MS" pitchFamily="66" charset="0"/>
              </a:rPr>
              <a:t> Results</a:t>
            </a:r>
          </a:p>
        </p:txBody>
      </p:sp>
      <p:pic>
        <p:nvPicPr>
          <p:cNvPr id="11267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286000"/>
            <a:ext cx="4645025" cy="2641600"/>
          </a:xfrm>
          <a:prstGeom prst="rect">
            <a:avLst/>
          </a:prstGeom>
          <a:solidFill>
            <a:srgbClr val="FFFFFF"/>
          </a:solidFill>
          <a:ln w="9525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11269" name="Text Box 6"/>
          <p:cNvSpPr txBox="1">
            <a:spLocks noChangeArrowheads="1"/>
          </p:cNvSpPr>
          <p:nvPr/>
        </p:nvSpPr>
        <p:spPr bwMode="auto">
          <a:xfrm>
            <a:off x="2971800" y="5334000"/>
            <a:ext cx="36576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 i="1" dirty="0">
                <a:solidFill>
                  <a:srgbClr val="A50021"/>
                </a:solidFill>
              </a:rPr>
              <a:t>Conclusion</a:t>
            </a:r>
            <a:r>
              <a:rPr lang="en-US" sz="1600" dirty="0"/>
              <a:t>  </a:t>
            </a:r>
            <a:r>
              <a:rPr lang="en-US" sz="1600" i="1" dirty="0"/>
              <a:t>p</a:t>
            </a:r>
            <a:r>
              <a:rPr lang="en-US" sz="1600" dirty="0"/>
              <a:t>-values are more significant than in the non-parametric test, although.  at the price of assuming normality.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457200" y="4191000"/>
            <a:ext cx="16323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 i="1" dirty="0">
                <a:solidFill>
                  <a:schemeClr val="accent2"/>
                </a:solidFill>
              </a:rPr>
              <a:t>Note:</a:t>
            </a:r>
            <a:r>
              <a:rPr lang="en-US" sz="1400" dirty="0"/>
              <a:t> Results are from </a:t>
            </a:r>
            <a:r>
              <a:rPr lang="en-US" sz="1400" i="1" dirty="0" err="1">
                <a:solidFill>
                  <a:schemeClr val="hlink"/>
                </a:solidFill>
              </a:rPr>
              <a:t>MegaStat</a:t>
            </a:r>
            <a:endParaRPr lang="en-US" sz="1400" i="1" dirty="0">
              <a:solidFill>
                <a:schemeClr val="hlink"/>
              </a:solidFill>
            </a:endParaRPr>
          </a:p>
        </p:txBody>
      </p:sp>
      <p:pic>
        <p:nvPicPr>
          <p:cNvPr id="7" name="Picture 2" descr="C:\Users\Blythe\AppData\Local\Microsoft\Windows\Temporary Internet Files\Content.IE5\Z4DV0AZ2\MC900446060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5469687"/>
            <a:ext cx="1612087" cy="55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228600"/>
            <a:ext cx="8610600" cy="914400"/>
          </a:xfrm>
        </p:spPr>
        <p:txBody>
          <a:bodyPr/>
          <a:lstStyle/>
          <a:p>
            <a:r>
              <a:rPr lang="en-US" b="1" smtClean="0">
                <a:solidFill>
                  <a:srgbClr val="FF3300"/>
                </a:solidFill>
                <a:latin typeface="Comic Sans MS" pitchFamily="66" charset="0"/>
              </a:rPr>
              <a:t>Kruskal-Wallis</a:t>
            </a:r>
          </a:p>
        </p:txBody>
      </p:sp>
      <p:sp>
        <p:nvSpPr>
          <p:cNvPr id="12291" name="Text Box 4"/>
          <p:cNvSpPr txBox="1">
            <a:spLocks noChangeArrowheads="1"/>
          </p:cNvSpPr>
          <p:nvPr/>
        </p:nvSpPr>
        <p:spPr bwMode="auto">
          <a:xfrm>
            <a:off x="4343400" y="1676400"/>
            <a:ext cx="4267200" cy="325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sz="1800" b="1">
                <a:solidFill>
                  <a:srgbClr val="FF3300"/>
                </a:solidFill>
              </a:rPr>
              <a:t>Kruskal-Wallis Test</a:t>
            </a:r>
          </a:p>
          <a:p>
            <a:r>
              <a:rPr lang="en-US" sz="1800"/>
              <a:t>If the populations are assumed to differ only in centrality (location), the </a:t>
            </a:r>
            <a:r>
              <a:rPr lang="en-US" sz="1800" i="1"/>
              <a:t>K-W</a:t>
            </a:r>
            <a:r>
              <a:rPr lang="en-US" sz="1800"/>
              <a:t> test is a test that compares the medians of </a:t>
            </a:r>
            <a:r>
              <a:rPr lang="en-US" sz="1800" i="1"/>
              <a:t>c</a:t>
            </a:r>
            <a:r>
              <a:rPr lang="en-US" sz="1800"/>
              <a:t> independent samples.  It is a generalization of the Mann-Whitney test and is a non-parametric alternative to one-factor ANOVA.</a:t>
            </a:r>
          </a:p>
          <a:p>
            <a:endParaRPr lang="en-US" sz="1800"/>
          </a:p>
          <a:p>
            <a:pPr algn="ctr"/>
            <a:r>
              <a:rPr lang="en-US" sz="1800" b="1">
                <a:solidFill>
                  <a:srgbClr val="FF3300"/>
                </a:solidFill>
              </a:rPr>
              <a:t>Question</a:t>
            </a:r>
          </a:p>
          <a:p>
            <a:pPr>
              <a:spcBef>
                <a:spcPct val="50000"/>
              </a:spcBef>
            </a:pPr>
            <a:r>
              <a:rPr lang="en-US" sz="1800"/>
              <a:t>Do these four student groups have significantly different weekly study hours?</a:t>
            </a:r>
          </a:p>
        </p:txBody>
      </p:sp>
      <p:pic>
        <p:nvPicPr>
          <p:cNvPr id="12292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209800"/>
            <a:ext cx="3352800" cy="272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6" descr="j030525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5029200"/>
            <a:ext cx="9017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228600"/>
            <a:ext cx="8610600" cy="914400"/>
          </a:xfrm>
        </p:spPr>
        <p:txBody>
          <a:bodyPr/>
          <a:lstStyle/>
          <a:p>
            <a:r>
              <a:rPr lang="en-US" b="1" smtClean="0">
                <a:solidFill>
                  <a:srgbClr val="FF3300"/>
                </a:solidFill>
                <a:latin typeface="Comic Sans MS" pitchFamily="66" charset="0"/>
              </a:rPr>
              <a:t>Kruskal-Wallis Results</a:t>
            </a:r>
          </a:p>
        </p:txBody>
      </p:sp>
      <p:sp>
        <p:nvSpPr>
          <p:cNvPr id="13315" name="Text Box 4"/>
          <p:cNvSpPr txBox="1">
            <a:spLocks noChangeArrowheads="1"/>
          </p:cNvSpPr>
          <p:nvPr/>
        </p:nvSpPr>
        <p:spPr bwMode="auto">
          <a:xfrm>
            <a:off x="6629400" y="2286000"/>
            <a:ext cx="1524000" cy="527050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 i="1">
                <a:solidFill>
                  <a:schemeClr val="accent2"/>
                </a:solidFill>
              </a:rPr>
              <a:t>Note:</a:t>
            </a:r>
            <a:r>
              <a:rPr lang="en-US" sz="1400"/>
              <a:t> Results are from </a:t>
            </a:r>
            <a:r>
              <a:rPr lang="en-US" sz="1400" i="1">
                <a:solidFill>
                  <a:schemeClr val="hlink"/>
                </a:solidFill>
              </a:rPr>
              <a:t>MegaStat</a:t>
            </a:r>
          </a:p>
        </p:txBody>
      </p:sp>
      <p:pic>
        <p:nvPicPr>
          <p:cNvPr id="13316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752600"/>
            <a:ext cx="2624138" cy="19923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13317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4038600"/>
            <a:ext cx="5254625" cy="21256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228600"/>
            <a:ext cx="8610600" cy="990600"/>
          </a:xfrm>
        </p:spPr>
        <p:txBody>
          <a:bodyPr/>
          <a:lstStyle/>
          <a:p>
            <a:r>
              <a:rPr lang="en-US" b="1" smtClean="0">
                <a:solidFill>
                  <a:srgbClr val="FF3300"/>
                </a:solidFill>
                <a:latin typeface="Comic Sans MS" pitchFamily="66" charset="0"/>
              </a:rPr>
              <a:t>ANOVA Results</a:t>
            </a:r>
          </a:p>
        </p:txBody>
      </p:sp>
      <p:pic>
        <p:nvPicPr>
          <p:cNvPr id="14340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4595813" cy="459263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14341" name="Text Box 6"/>
          <p:cNvSpPr txBox="1">
            <a:spLocks noChangeArrowheads="1"/>
          </p:cNvSpPr>
          <p:nvPr/>
        </p:nvSpPr>
        <p:spPr bwMode="auto">
          <a:xfrm>
            <a:off x="6432957" y="4038600"/>
            <a:ext cx="234612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 i="1" dirty="0">
                <a:solidFill>
                  <a:srgbClr val="A50021"/>
                </a:solidFill>
              </a:rPr>
              <a:t>Conclusion</a:t>
            </a:r>
            <a:r>
              <a:rPr lang="en-US" sz="1600" dirty="0"/>
              <a:t>  </a:t>
            </a:r>
            <a:r>
              <a:rPr lang="en-US" sz="1600" dirty="0" smtClean="0"/>
              <a:t>ANOVA </a:t>
            </a:r>
            <a:r>
              <a:rPr lang="en-US" sz="1600" i="1" dirty="0" smtClean="0"/>
              <a:t>p</a:t>
            </a:r>
            <a:r>
              <a:rPr lang="en-US" sz="1600" dirty="0" smtClean="0"/>
              <a:t>-values </a:t>
            </a:r>
            <a:r>
              <a:rPr lang="en-US" sz="1600" dirty="0"/>
              <a:t>are similar to </a:t>
            </a:r>
            <a:r>
              <a:rPr lang="en-US" sz="1600" dirty="0" smtClean="0"/>
              <a:t>the </a:t>
            </a:r>
            <a:r>
              <a:rPr lang="en-US" sz="1600" dirty="0" err="1" smtClean="0"/>
              <a:t>Kruskal</a:t>
            </a:r>
            <a:r>
              <a:rPr lang="en-US" sz="1600" dirty="0" smtClean="0"/>
              <a:t>-Wallis test.</a:t>
            </a:r>
            <a:endParaRPr lang="en-US" sz="1600" dirty="0"/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6553200" y="5784848"/>
            <a:ext cx="16323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 i="1" dirty="0">
                <a:solidFill>
                  <a:schemeClr val="accent2"/>
                </a:solidFill>
              </a:rPr>
              <a:t>Note:</a:t>
            </a:r>
            <a:r>
              <a:rPr lang="en-US" sz="1400" dirty="0"/>
              <a:t> Results are from </a:t>
            </a:r>
            <a:r>
              <a:rPr lang="en-US" sz="1400" i="1" dirty="0" err="1">
                <a:solidFill>
                  <a:schemeClr val="hlink"/>
                </a:solidFill>
              </a:rPr>
              <a:t>MegaStat</a:t>
            </a:r>
            <a:endParaRPr lang="en-US" sz="1400" i="1" dirty="0">
              <a:solidFill>
                <a:schemeClr val="hlink"/>
              </a:solidFill>
            </a:endParaRPr>
          </a:p>
        </p:txBody>
      </p:sp>
      <p:pic>
        <p:nvPicPr>
          <p:cNvPr id="7" name="Picture 2" descr="C:\Users\Blythe\AppData\Local\Microsoft\Windows\Temporary Internet Files\Content.IE5\Z4DV0AZ2\MC900446060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342393"/>
            <a:ext cx="1612087" cy="55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228600"/>
            <a:ext cx="8610600" cy="1066800"/>
          </a:xfrm>
        </p:spPr>
        <p:txBody>
          <a:bodyPr/>
          <a:lstStyle/>
          <a:p>
            <a:r>
              <a:rPr lang="en-US" b="1" smtClean="0">
                <a:solidFill>
                  <a:srgbClr val="FF3300"/>
                </a:solidFill>
                <a:latin typeface="Comic Sans MS" pitchFamily="66" charset="0"/>
              </a:rPr>
              <a:t>Friedman Test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3429000" y="3276600"/>
            <a:ext cx="4953000" cy="325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sz="1800" b="1">
                <a:solidFill>
                  <a:srgbClr val="FF3300"/>
                </a:solidFill>
              </a:rPr>
              <a:t>Friedman Test</a:t>
            </a:r>
          </a:p>
          <a:p>
            <a:endParaRPr lang="en-US" sz="1800"/>
          </a:p>
          <a:p>
            <a:r>
              <a:rPr lang="en-US" sz="1800"/>
              <a:t>The Friedman test is a non-parametric procedure to discover whether </a:t>
            </a:r>
            <a:r>
              <a:rPr lang="en-US" sz="1800" i="1"/>
              <a:t>c</a:t>
            </a:r>
            <a:r>
              <a:rPr lang="en-US" sz="1800"/>
              <a:t> population medians are the same or different.  It is analogous to randomized block ANOVA (non-replicated two-factor ANOVA). It ignores the blocking factor.</a:t>
            </a:r>
          </a:p>
          <a:p>
            <a:endParaRPr lang="en-US" sz="1800"/>
          </a:p>
          <a:p>
            <a:pPr algn="ctr"/>
            <a:r>
              <a:rPr lang="en-US" sz="1800" b="1">
                <a:solidFill>
                  <a:srgbClr val="FF3300"/>
                </a:solidFill>
              </a:rPr>
              <a:t>Question</a:t>
            </a:r>
          </a:p>
          <a:p>
            <a:pPr>
              <a:spcBef>
                <a:spcPct val="50000"/>
              </a:spcBef>
            </a:pPr>
            <a:r>
              <a:rPr lang="en-US" sz="1800"/>
              <a:t>Do these five tomatoes differ significantly in per-plant yield (weight in pounds)?</a:t>
            </a:r>
          </a:p>
        </p:txBody>
      </p:sp>
      <p:pic>
        <p:nvPicPr>
          <p:cNvPr id="15364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676400"/>
            <a:ext cx="5867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7" descr="j02333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581400"/>
            <a:ext cx="2381250" cy="242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228600"/>
            <a:ext cx="8610600" cy="990600"/>
          </a:xfrm>
        </p:spPr>
        <p:txBody>
          <a:bodyPr/>
          <a:lstStyle/>
          <a:p>
            <a:r>
              <a:rPr lang="en-US" b="1" smtClean="0">
                <a:solidFill>
                  <a:srgbClr val="FF3300"/>
                </a:solidFill>
                <a:latin typeface="Comic Sans MS" pitchFamily="66" charset="0"/>
              </a:rPr>
              <a:t>Friedman Results</a:t>
            </a:r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981200"/>
            <a:ext cx="4168775" cy="32924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4114800" y="5910542"/>
            <a:ext cx="288371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 i="1" dirty="0">
                <a:solidFill>
                  <a:schemeClr val="accent2"/>
                </a:solidFill>
              </a:rPr>
              <a:t>Note:</a:t>
            </a:r>
            <a:r>
              <a:rPr lang="en-US" sz="1400" dirty="0"/>
              <a:t> Results are from </a:t>
            </a:r>
            <a:r>
              <a:rPr lang="en-US" sz="1400" i="1" dirty="0" err="1">
                <a:solidFill>
                  <a:schemeClr val="hlink"/>
                </a:solidFill>
              </a:rPr>
              <a:t>MegaStat</a:t>
            </a:r>
            <a:endParaRPr lang="en-US" sz="1400" i="1" dirty="0">
              <a:solidFill>
                <a:schemeClr val="hlink"/>
              </a:solidFill>
            </a:endParaRPr>
          </a:p>
        </p:txBody>
      </p:sp>
      <p:pic>
        <p:nvPicPr>
          <p:cNvPr id="6" name="Picture 2" descr="C:\Users\Blythe\AppData\Local\Microsoft\Windows\Temporary Internet Files\Content.IE5\Z4DV0AZ2\MC900446060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5787368"/>
            <a:ext cx="1612087" cy="55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381000"/>
            <a:ext cx="8610600" cy="990600"/>
          </a:xfrm>
        </p:spPr>
        <p:txBody>
          <a:bodyPr/>
          <a:lstStyle/>
          <a:p>
            <a:r>
              <a:rPr lang="en-US" b="1" smtClean="0">
                <a:solidFill>
                  <a:srgbClr val="FF3300"/>
                </a:solidFill>
                <a:latin typeface="Comic Sans MS" pitchFamily="66" charset="0"/>
              </a:rPr>
              <a:t>ANOVA Results</a:t>
            </a:r>
          </a:p>
        </p:txBody>
      </p:sp>
      <p:pic>
        <p:nvPicPr>
          <p:cNvPr id="17412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828800"/>
            <a:ext cx="4818063" cy="34544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4572000" y="5562600"/>
            <a:ext cx="36576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 i="1" dirty="0">
                <a:solidFill>
                  <a:srgbClr val="A50021"/>
                </a:solidFill>
              </a:rPr>
              <a:t>Conclusion</a:t>
            </a:r>
            <a:r>
              <a:rPr lang="en-US" sz="1600" dirty="0"/>
              <a:t>  </a:t>
            </a:r>
            <a:r>
              <a:rPr lang="en-US" sz="1600" i="1" dirty="0"/>
              <a:t>p</a:t>
            </a:r>
            <a:r>
              <a:rPr lang="en-US" sz="1600" dirty="0"/>
              <a:t>-values are more significant than in the non-parametric test.  Also, you  get a </a:t>
            </a:r>
            <a:r>
              <a:rPr lang="en-US" sz="1600" i="1" dirty="0"/>
              <a:t>p</a:t>
            </a:r>
            <a:r>
              <a:rPr lang="en-US" sz="1600" dirty="0"/>
              <a:t>-value for the blocking factor.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564743" y="5707390"/>
            <a:ext cx="16323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 i="1" dirty="0">
                <a:solidFill>
                  <a:schemeClr val="accent2"/>
                </a:solidFill>
              </a:rPr>
              <a:t>Note:</a:t>
            </a:r>
            <a:r>
              <a:rPr lang="en-US" sz="1400" dirty="0"/>
              <a:t> Results are from </a:t>
            </a:r>
            <a:r>
              <a:rPr lang="en-US" sz="1400" i="1" dirty="0" err="1">
                <a:solidFill>
                  <a:schemeClr val="hlink"/>
                </a:solidFill>
              </a:rPr>
              <a:t>MegaStat</a:t>
            </a:r>
            <a:endParaRPr lang="en-US" sz="1400" i="1" dirty="0">
              <a:solidFill>
                <a:schemeClr val="hlink"/>
              </a:solidFill>
            </a:endParaRPr>
          </a:p>
        </p:txBody>
      </p:sp>
      <p:pic>
        <p:nvPicPr>
          <p:cNvPr id="7" name="Picture 2" descr="C:\Users\Blythe\AppData\Local\Microsoft\Windows\Temporary Internet Files\Content.IE5\Z4DV0AZ2\MC900446060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4513" y="5728777"/>
            <a:ext cx="1612087" cy="55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228600"/>
            <a:ext cx="8610600" cy="1066800"/>
          </a:xfrm>
        </p:spPr>
        <p:txBody>
          <a:bodyPr/>
          <a:lstStyle/>
          <a:p>
            <a:r>
              <a:rPr lang="en-US" b="1" smtClean="0">
                <a:solidFill>
                  <a:srgbClr val="FF3300"/>
                </a:solidFill>
                <a:latin typeface="Comic Sans MS" pitchFamily="66" charset="0"/>
              </a:rPr>
              <a:t>Spearman Rank Correlation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5105400" y="1524000"/>
            <a:ext cx="3429000" cy="352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sz="1800" b="1">
                <a:solidFill>
                  <a:srgbClr val="FF3300"/>
                </a:solidFill>
              </a:rPr>
              <a:t>Spearman Rank Correlation</a:t>
            </a:r>
          </a:p>
          <a:p>
            <a:endParaRPr lang="en-US" sz="1800"/>
          </a:p>
          <a:p>
            <a:r>
              <a:rPr lang="en-US" sz="1800"/>
              <a:t>Spearman rank correlation is a non-parametric test that measures the strength of the relationship, if any, between two variables using only ranks.</a:t>
            </a:r>
          </a:p>
          <a:p>
            <a:endParaRPr lang="en-US" sz="1800"/>
          </a:p>
          <a:p>
            <a:endParaRPr lang="en-US" sz="1800"/>
          </a:p>
          <a:p>
            <a:pPr algn="ctr"/>
            <a:r>
              <a:rPr lang="en-US" sz="1800" b="1">
                <a:solidFill>
                  <a:srgbClr val="FF3300"/>
                </a:solidFill>
              </a:rPr>
              <a:t>Question</a:t>
            </a:r>
          </a:p>
          <a:p>
            <a:pPr>
              <a:spcBef>
                <a:spcPct val="50000"/>
              </a:spcBef>
            </a:pPr>
            <a:r>
              <a:rPr lang="en-US" sz="1800"/>
              <a:t>Do the top 15 football teams ranks agree from week to week?</a:t>
            </a:r>
          </a:p>
        </p:txBody>
      </p:sp>
      <p:pic>
        <p:nvPicPr>
          <p:cNvPr id="18436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676400"/>
            <a:ext cx="3200400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7" descr="j029976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5257800"/>
            <a:ext cx="1524000" cy="125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228600"/>
            <a:ext cx="8610600" cy="990600"/>
          </a:xfrm>
        </p:spPr>
        <p:txBody>
          <a:bodyPr/>
          <a:lstStyle/>
          <a:p>
            <a:r>
              <a:rPr lang="en-US" b="1" smtClean="0">
                <a:solidFill>
                  <a:srgbClr val="FF3300"/>
                </a:solidFill>
                <a:latin typeface="Comic Sans MS" pitchFamily="66" charset="0"/>
              </a:rPr>
              <a:t>Spearman Results</a:t>
            </a:r>
          </a:p>
        </p:txBody>
      </p:sp>
      <p:pic>
        <p:nvPicPr>
          <p:cNvPr id="19460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981200"/>
            <a:ext cx="3810000" cy="20335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19461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600200"/>
            <a:ext cx="2328863" cy="3810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19462" name="Text Box 7"/>
          <p:cNvSpPr txBox="1">
            <a:spLocks noChangeArrowheads="1"/>
          </p:cNvSpPr>
          <p:nvPr/>
        </p:nvSpPr>
        <p:spPr bwMode="auto">
          <a:xfrm>
            <a:off x="1676400" y="4419600"/>
            <a:ext cx="31242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/>
              <a:t>Team ranks were re-assigned because some teams were not in the top 15 last week.</a:t>
            </a:r>
          </a:p>
        </p:txBody>
      </p:sp>
      <p:sp>
        <p:nvSpPr>
          <p:cNvPr id="19463" name="AutoShape 8"/>
          <p:cNvSpPr>
            <a:spLocks noChangeArrowheads="1"/>
          </p:cNvSpPr>
          <p:nvPr/>
        </p:nvSpPr>
        <p:spPr bwMode="auto">
          <a:xfrm>
            <a:off x="4953000" y="4495800"/>
            <a:ext cx="457200" cy="5334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2743200" y="5788024"/>
            <a:ext cx="26670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 i="1" dirty="0">
                <a:solidFill>
                  <a:schemeClr val="accent2"/>
                </a:solidFill>
              </a:rPr>
              <a:t>Note:</a:t>
            </a:r>
            <a:r>
              <a:rPr lang="en-US" sz="1400" dirty="0"/>
              <a:t> Results are from </a:t>
            </a:r>
            <a:r>
              <a:rPr lang="en-US" sz="1400" i="1" dirty="0" err="1">
                <a:solidFill>
                  <a:schemeClr val="hlink"/>
                </a:solidFill>
              </a:rPr>
              <a:t>MegaStat</a:t>
            </a:r>
            <a:endParaRPr lang="en-US" sz="1400" i="1" dirty="0">
              <a:solidFill>
                <a:schemeClr val="hlink"/>
              </a:solidFill>
            </a:endParaRPr>
          </a:p>
        </p:txBody>
      </p:sp>
      <p:pic>
        <p:nvPicPr>
          <p:cNvPr id="9" name="Picture 2" descr="C:\Users\Blythe\AppData\Local\Microsoft\Windows\Temporary Internet Files\Content.IE5\Z4DV0AZ2\MC900446060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056" y="5753942"/>
            <a:ext cx="1612087" cy="55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381000"/>
            <a:ext cx="8610600" cy="990600"/>
          </a:xfrm>
        </p:spPr>
        <p:txBody>
          <a:bodyPr/>
          <a:lstStyle/>
          <a:p>
            <a:r>
              <a:rPr lang="en-US" b="1" dirty="0" smtClean="0">
                <a:solidFill>
                  <a:srgbClr val="FF3300"/>
                </a:solidFill>
                <a:latin typeface="Comic Sans MS" pitchFamily="66" charset="0"/>
              </a:rPr>
              <a:t>Pearson Correlation</a:t>
            </a:r>
            <a:endParaRPr lang="en-US" b="1" dirty="0" smtClean="0">
              <a:solidFill>
                <a:srgbClr val="FF3300"/>
              </a:solidFill>
              <a:latin typeface="Comic Sans MS" pitchFamily="66" charset="0"/>
            </a:endParaRPr>
          </a:p>
        </p:txBody>
      </p:sp>
      <p:pic>
        <p:nvPicPr>
          <p:cNvPr id="2048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286000"/>
            <a:ext cx="3962400" cy="21145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20485" name="Text Box 6"/>
          <p:cNvSpPr txBox="1">
            <a:spLocks noChangeArrowheads="1"/>
          </p:cNvSpPr>
          <p:nvPr/>
        </p:nvSpPr>
        <p:spPr bwMode="auto">
          <a:xfrm>
            <a:off x="3048000" y="4800600"/>
            <a:ext cx="31242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 i="1" dirty="0">
                <a:solidFill>
                  <a:srgbClr val="A50021"/>
                </a:solidFill>
              </a:rPr>
              <a:t>Conclusion</a:t>
            </a:r>
            <a:r>
              <a:rPr lang="en-US" sz="1600" dirty="0"/>
              <a:t>  Results are almost the same as Spearman's correlation.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4419600" y="5775324"/>
            <a:ext cx="338495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 i="1" dirty="0">
                <a:solidFill>
                  <a:schemeClr val="accent2"/>
                </a:solidFill>
              </a:rPr>
              <a:t>Note:</a:t>
            </a:r>
            <a:r>
              <a:rPr lang="en-US" sz="1400" dirty="0"/>
              <a:t> Results are from </a:t>
            </a:r>
            <a:r>
              <a:rPr lang="en-US" sz="1400" i="1" dirty="0" err="1">
                <a:solidFill>
                  <a:schemeClr val="hlink"/>
                </a:solidFill>
              </a:rPr>
              <a:t>MegaStat</a:t>
            </a:r>
            <a:endParaRPr lang="en-US" sz="1400" i="1" dirty="0">
              <a:solidFill>
                <a:schemeClr val="hlink"/>
              </a:solidFill>
            </a:endParaRPr>
          </a:p>
        </p:txBody>
      </p:sp>
      <p:pic>
        <p:nvPicPr>
          <p:cNvPr id="7" name="Picture 2" descr="C:\Users\Blythe\AppData\Local\Microsoft\Windows\Temporary Internet Files\Content.IE5\Z4DV0AZ2\MC900446060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9443" y="5708648"/>
            <a:ext cx="1612087" cy="55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228600"/>
            <a:ext cx="8610600" cy="990600"/>
          </a:xfrm>
        </p:spPr>
        <p:txBody>
          <a:bodyPr/>
          <a:lstStyle/>
          <a:p>
            <a:r>
              <a:rPr lang="en-US" b="1" smtClean="0">
                <a:solidFill>
                  <a:srgbClr val="FF3300"/>
                </a:solidFill>
                <a:latin typeface="Comic Sans MS" pitchFamily="66" charset="0"/>
              </a:rPr>
              <a:t>Advantages</a:t>
            </a:r>
          </a:p>
        </p:txBody>
      </p:sp>
      <p:sp>
        <p:nvSpPr>
          <p:cNvPr id="3075" name="Rectangle 5"/>
          <p:cNvSpPr>
            <a:spLocks noChangeArrowheads="1"/>
          </p:cNvSpPr>
          <p:nvPr/>
        </p:nvSpPr>
        <p:spPr bwMode="auto">
          <a:xfrm>
            <a:off x="1371600" y="2590800"/>
            <a:ext cx="64008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457200" indent="-457200">
              <a:spcBef>
                <a:spcPct val="50000"/>
              </a:spcBef>
              <a:buFontTx/>
              <a:buBlip>
                <a:blip r:embed="rId2"/>
              </a:buBlip>
              <a:tabLst>
                <a:tab pos="457200" algn="l"/>
              </a:tabLst>
            </a:pPr>
            <a:r>
              <a:rPr lang="en-US" sz="2000"/>
              <a:t>require fewer assumptions about the population you are sampling.</a:t>
            </a:r>
          </a:p>
          <a:p>
            <a:pPr marL="457200" indent="-457200">
              <a:spcBef>
                <a:spcPct val="50000"/>
              </a:spcBef>
              <a:buFontTx/>
              <a:buBlip>
                <a:blip r:embed="rId2"/>
              </a:buBlip>
              <a:tabLst>
                <a:tab pos="457200" algn="l"/>
              </a:tabLst>
            </a:pPr>
            <a:r>
              <a:rPr lang="en-US" sz="2000"/>
              <a:t>can sometimes be used in small samples when parametric tests aren't justified.</a:t>
            </a:r>
          </a:p>
          <a:p>
            <a:pPr marL="457200" indent="-457200">
              <a:spcBef>
                <a:spcPct val="50000"/>
              </a:spcBef>
              <a:buFontTx/>
              <a:buBlip>
                <a:blip r:embed="rId2"/>
              </a:buBlip>
              <a:tabLst>
                <a:tab pos="457200" algn="l"/>
              </a:tabLst>
            </a:pPr>
            <a:r>
              <a:rPr lang="en-US" sz="2000"/>
              <a:t>are just as easy to use because computers do the calculations.</a:t>
            </a:r>
          </a:p>
          <a:p>
            <a:pPr marL="457200" indent="-457200">
              <a:spcBef>
                <a:spcPct val="50000"/>
              </a:spcBef>
              <a:buFontTx/>
              <a:buBlip>
                <a:blip r:embed="rId2"/>
              </a:buBlip>
              <a:tabLst>
                <a:tab pos="457200" algn="l"/>
              </a:tabLst>
            </a:pPr>
            <a:r>
              <a:rPr lang="en-US" sz="2000"/>
              <a:t>are often only slightly less powerful than parametric tests.</a:t>
            </a:r>
          </a:p>
          <a:p>
            <a:pPr marL="457200" indent="-457200">
              <a:spcBef>
                <a:spcPct val="50000"/>
              </a:spcBef>
              <a:buFontTx/>
              <a:buBlip>
                <a:blip r:embed="rId2"/>
              </a:buBlip>
              <a:tabLst>
                <a:tab pos="457200" algn="l"/>
              </a:tabLst>
            </a:pPr>
            <a:r>
              <a:rPr lang="en-US" sz="2000"/>
              <a:t>may handle ordinal or nominal data when no parametric test is available. </a:t>
            </a:r>
            <a:r>
              <a:rPr lang="en-US"/>
              <a:t> </a:t>
            </a:r>
          </a:p>
        </p:txBody>
      </p:sp>
      <p:sp>
        <p:nvSpPr>
          <p:cNvPr id="3076" name="Text Box 6"/>
          <p:cNvSpPr txBox="1">
            <a:spLocks noChangeArrowheads="1"/>
          </p:cNvSpPr>
          <p:nvPr/>
        </p:nvSpPr>
        <p:spPr bwMode="auto">
          <a:xfrm>
            <a:off x="990600" y="1981200"/>
            <a:ext cx="2895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i="1"/>
              <a:t>Non-parametric tests ...</a:t>
            </a:r>
          </a:p>
        </p:txBody>
      </p:sp>
      <p:pic>
        <p:nvPicPr>
          <p:cNvPr id="3077" name="Picture 7" descr="j030493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914400"/>
            <a:ext cx="1819275" cy="166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304800"/>
            <a:ext cx="8610600" cy="990600"/>
          </a:xfrm>
        </p:spPr>
        <p:txBody>
          <a:bodyPr/>
          <a:lstStyle/>
          <a:p>
            <a:r>
              <a:rPr lang="en-US" b="1" smtClean="0">
                <a:solidFill>
                  <a:srgbClr val="FF3300"/>
                </a:solidFill>
                <a:latin typeface="Comic Sans MS" pitchFamily="66" charset="0"/>
              </a:rPr>
              <a:t>Conclusions</a:t>
            </a:r>
          </a:p>
        </p:txBody>
      </p:sp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2362200" y="3657600"/>
            <a:ext cx="4876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>
              <a:buFontTx/>
              <a:buBlip>
                <a:blip r:embed="rId2"/>
              </a:buBlip>
              <a:tabLst>
                <a:tab pos="457200" algn="l"/>
              </a:tabLst>
              <a:defRPr/>
            </a:pPr>
            <a:r>
              <a:rPr lang="en-US" sz="2000" dirty="0"/>
              <a:t>Many (though  not all) parametric tests have non-parametric counterparts.</a:t>
            </a:r>
          </a:p>
          <a:p>
            <a:pPr marL="457200" indent="-457200">
              <a:tabLst>
                <a:tab pos="457200" algn="l"/>
              </a:tabLst>
              <a:defRPr/>
            </a:pPr>
            <a:endParaRPr lang="en-US" sz="2000" dirty="0"/>
          </a:p>
          <a:p>
            <a:pPr marL="457200" indent="-457200">
              <a:buFontTx/>
              <a:buBlip>
                <a:blip r:embed="rId2"/>
              </a:buBlip>
              <a:tabLst>
                <a:tab pos="457200" algn="l"/>
              </a:tabLst>
              <a:defRPr/>
            </a:pPr>
            <a:r>
              <a:rPr lang="en-US" sz="2000" dirty="0"/>
              <a:t>Since the assumption of normality is often doubtful for business and engineering data, non-parametric tests deserve your attention</a:t>
            </a:r>
          </a:p>
          <a:p>
            <a:pPr marL="457200" indent="-457200">
              <a:tabLst>
                <a:tab pos="457200" algn="l"/>
              </a:tabLst>
              <a:defRPr/>
            </a:pPr>
            <a:endParaRPr lang="en-US" sz="2000" dirty="0"/>
          </a:p>
        </p:txBody>
      </p:sp>
      <p:sp>
        <p:nvSpPr>
          <p:cNvPr id="21508" name="AutoShape 4"/>
          <p:cNvSpPr>
            <a:spLocks noChangeArrowheads="1"/>
          </p:cNvSpPr>
          <p:nvPr/>
        </p:nvSpPr>
        <p:spPr bwMode="auto">
          <a:xfrm>
            <a:off x="1981200" y="1447800"/>
            <a:ext cx="5638800" cy="1447800"/>
          </a:xfrm>
          <a:prstGeom prst="cloudCallout">
            <a:avLst>
              <a:gd name="adj1" fmla="val -8106"/>
              <a:gd name="adj2" fmla="val 89773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en-US" sz="1600" dirty="0" smtClean="0"/>
              <a:t>Computers </a:t>
            </a:r>
            <a:r>
              <a:rPr lang="en-US" sz="1600" dirty="0"/>
              <a:t>do all the work, so why not try it both ways?  If the tests agree (as they often do) it is a strong result. 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228600"/>
            <a:ext cx="8610600" cy="990600"/>
          </a:xfrm>
        </p:spPr>
        <p:txBody>
          <a:bodyPr/>
          <a:lstStyle/>
          <a:p>
            <a:r>
              <a:rPr lang="en-US" b="1" smtClean="0">
                <a:solidFill>
                  <a:srgbClr val="FF3300"/>
                </a:solidFill>
                <a:latin typeface="Comic Sans MS" pitchFamily="66" charset="0"/>
              </a:rPr>
              <a:t>Disadvantages</a:t>
            </a: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990600" y="2895600"/>
            <a:ext cx="640080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457200" indent="-457200">
              <a:spcBef>
                <a:spcPct val="50000"/>
              </a:spcBef>
              <a:buFontTx/>
              <a:buBlip>
                <a:blip r:embed="rId2"/>
              </a:buBlip>
              <a:tabLst>
                <a:tab pos="457200" algn="l"/>
              </a:tabLst>
            </a:pPr>
            <a:r>
              <a:rPr lang="en-US" sz="2000"/>
              <a:t>require special tables when sample size is small.</a:t>
            </a:r>
          </a:p>
          <a:p>
            <a:pPr marL="457200" indent="-457200">
              <a:spcBef>
                <a:spcPct val="50000"/>
              </a:spcBef>
              <a:buFontTx/>
              <a:buBlip>
                <a:blip r:embed="rId2"/>
              </a:buBlip>
              <a:tabLst>
                <a:tab pos="457200" algn="l"/>
              </a:tabLst>
            </a:pPr>
            <a:r>
              <a:rPr lang="en-US" sz="2000"/>
              <a:t>are not as powerful as parametric tests when normality can be assumed</a:t>
            </a:r>
          </a:p>
          <a:p>
            <a:pPr marL="457200" indent="-457200">
              <a:spcBef>
                <a:spcPct val="50000"/>
              </a:spcBef>
              <a:buFontTx/>
              <a:buBlip>
                <a:blip r:embed="rId2"/>
              </a:buBlip>
              <a:tabLst>
                <a:tab pos="457200" algn="l"/>
              </a:tabLst>
            </a:pPr>
            <a:r>
              <a:rPr lang="en-US" sz="2000"/>
              <a:t>still require some assumptions (e.g., that populations being sampled are similar)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990600" y="1981200"/>
            <a:ext cx="2895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i="1"/>
              <a:t>Non-parametric tests ...</a:t>
            </a:r>
          </a:p>
        </p:txBody>
      </p:sp>
      <p:pic>
        <p:nvPicPr>
          <p:cNvPr id="4101" name="Picture 6" descr="Woodcut Baseball 3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914400"/>
            <a:ext cx="2371725" cy="202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228600"/>
            <a:ext cx="8610600" cy="914400"/>
          </a:xfrm>
        </p:spPr>
        <p:txBody>
          <a:bodyPr/>
          <a:lstStyle/>
          <a:p>
            <a:r>
              <a:rPr lang="en-US" b="1" smtClean="0">
                <a:solidFill>
                  <a:srgbClr val="FF3300"/>
                </a:solidFill>
                <a:latin typeface="Comic Sans MS" pitchFamily="66" charset="0"/>
              </a:rPr>
              <a:t>Runs Test</a:t>
            </a:r>
          </a:p>
        </p:txBody>
      </p:sp>
      <p:sp>
        <p:nvSpPr>
          <p:cNvPr id="5123" name="Text Box 4"/>
          <p:cNvSpPr txBox="1">
            <a:spLocks noChangeArrowheads="1"/>
          </p:cNvSpPr>
          <p:nvPr/>
        </p:nvSpPr>
        <p:spPr bwMode="auto">
          <a:xfrm>
            <a:off x="1752600" y="1905000"/>
            <a:ext cx="5410200" cy="188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sz="1800" b="1">
                <a:solidFill>
                  <a:srgbClr val="FF3300"/>
                </a:solidFill>
              </a:rPr>
              <a:t>Runs Test</a:t>
            </a:r>
          </a:p>
          <a:p>
            <a:pPr>
              <a:lnSpc>
                <a:spcPct val="80000"/>
              </a:lnSpc>
            </a:pPr>
            <a:r>
              <a:rPr lang="en-US" sz="1800"/>
              <a:t>This test is to determine whether or not a sequence of binary events follows a random pattern</a:t>
            </a:r>
            <a:r>
              <a:rPr lang="en-US"/>
              <a:t>.</a:t>
            </a:r>
          </a:p>
          <a:p>
            <a:endParaRPr lang="en-US"/>
          </a:p>
          <a:p>
            <a:pPr algn="ctr"/>
            <a:r>
              <a:rPr lang="en-US"/>
              <a:t> </a:t>
            </a:r>
            <a:r>
              <a:rPr lang="en-US" sz="1800" b="1">
                <a:solidFill>
                  <a:srgbClr val="FF3300"/>
                </a:solidFill>
              </a:rPr>
              <a:t>Question</a:t>
            </a:r>
          </a:p>
          <a:p>
            <a:pPr algn="ctr"/>
            <a:r>
              <a:rPr lang="en-US" sz="1800"/>
              <a:t>Is this pattern of 44 true-false exam answers random?</a:t>
            </a:r>
          </a:p>
        </p:txBody>
      </p:sp>
      <p:sp>
        <p:nvSpPr>
          <p:cNvPr id="5124" name="Text Box 6"/>
          <p:cNvSpPr txBox="1">
            <a:spLocks noChangeArrowheads="1"/>
          </p:cNvSpPr>
          <p:nvPr/>
        </p:nvSpPr>
        <p:spPr bwMode="auto">
          <a:xfrm>
            <a:off x="2286000" y="4419600"/>
            <a:ext cx="4572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/>
              <a:t>T T T </a:t>
            </a:r>
            <a:r>
              <a:rPr lang="en-US" sz="1800">
                <a:solidFill>
                  <a:srgbClr val="FF3300"/>
                </a:solidFill>
              </a:rPr>
              <a:t>F F </a:t>
            </a:r>
            <a:r>
              <a:rPr lang="en-US" sz="1800"/>
              <a:t>T T </a:t>
            </a:r>
            <a:r>
              <a:rPr lang="en-US" sz="1800">
                <a:solidFill>
                  <a:srgbClr val="FF3300"/>
                </a:solidFill>
              </a:rPr>
              <a:t>F F </a:t>
            </a:r>
            <a:r>
              <a:rPr lang="en-US" sz="1800"/>
              <a:t>T T T T </a:t>
            </a:r>
            <a:r>
              <a:rPr lang="en-US" sz="1800">
                <a:solidFill>
                  <a:srgbClr val="FF3300"/>
                </a:solidFill>
              </a:rPr>
              <a:t>F F </a:t>
            </a:r>
            <a:r>
              <a:rPr lang="en-US" sz="1800"/>
              <a:t>T </a:t>
            </a:r>
            <a:r>
              <a:rPr lang="en-US" sz="1800">
                <a:solidFill>
                  <a:srgbClr val="FF3300"/>
                </a:solidFill>
              </a:rPr>
              <a:t>F F F F F </a:t>
            </a:r>
            <a:r>
              <a:rPr lang="en-US" sz="1800"/>
              <a:t>T T T </a:t>
            </a:r>
            <a:r>
              <a:rPr lang="en-US" sz="1800">
                <a:solidFill>
                  <a:srgbClr val="FF3300"/>
                </a:solidFill>
              </a:rPr>
              <a:t>F F F F F </a:t>
            </a:r>
            <a:r>
              <a:rPr lang="en-US" sz="1800"/>
              <a:t>T T </a:t>
            </a:r>
            <a:r>
              <a:rPr lang="en-US" sz="1800">
                <a:solidFill>
                  <a:srgbClr val="FF3300"/>
                </a:solidFill>
              </a:rPr>
              <a:t>F </a:t>
            </a:r>
            <a:r>
              <a:rPr lang="en-US" sz="1800"/>
              <a:t>T </a:t>
            </a:r>
            <a:r>
              <a:rPr lang="en-US" sz="1800">
                <a:solidFill>
                  <a:srgbClr val="FF3300"/>
                </a:solidFill>
              </a:rPr>
              <a:t>F F F F F F </a:t>
            </a:r>
            <a:r>
              <a:rPr lang="en-US" sz="1800"/>
              <a:t>T T T T T</a:t>
            </a:r>
          </a:p>
        </p:txBody>
      </p:sp>
      <p:pic>
        <p:nvPicPr>
          <p:cNvPr id="5125" name="Picture 6" descr="Business Spots 41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962400"/>
            <a:ext cx="1879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228600"/>
            <a:ext cx="8610600" cy="914400"/>
          </a:xfrm>
        </p:spPr>
        <p:txBody>
          <a:bodyPr/>
          <a:lstStyle/>
          <a:p>
            <a:r>
              <a:rPr lang="en-US" b="1" smtClean="0">
                <a:solidFill>
                  <a:srgbClr val="FF3300"/>
                </a:solidFill>
                <a:latin typeface="Comic Sans MS" pitchFamily="66" charset="0"/>
              </a:rPr>
              <a:t>Runs Test Results</a:t>
            </a:r>
          </a:p>
        </p:txBody>
      </p:sp>
      <p:pic>
        <p:nvPicPr>
          <p:cNvPr id="6147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600200"/>
            <a:ext cx="4419600" cy="366553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6148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222786"/>
            <a:ext cx="1981200" cy="522236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6149" name="Text Box 6"/>
          <p:cNvSpPr txBox="1">
            <a:spLocks noChangeArrowheads="1"/>
          </p:cNvSpPr>
          <p:nvPr/>
        </p:nvSpPr>
        <p:spPr bwMode="auto">
          <a:xfrm>
            <a:off x="2438400" y="5638800"/>
            <a:ext cx="297180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 i="1" dirty="0">
                <a:solidFill>
                  <a:schemeClr val="accent2"/>
                </a:solidFill>
              </a:rPr>
              <a:t>Note:</a:t>
            </a:r>
            <a:r>
              <a:rPr lang="en-US" sz="1400" dirty="0"/>
              <a:t> Results are from </a:t>
            </a:r>
            <a:r>
              <a:rPr lang="en-US" sz="1400" i="1" dirty="0" err="1">
                <a:solidFill>
                  <a:schemeClr val="hlink"/>
                </a:solidFill>
              </a:rPr>
              <a:t>MegaStat</a:t>
            </a:r>
            <a:endParaRPr lang="en-US" sz="1400" i="1" dirty="0">
              <a:solidFill>
                <a:schemeClr val="hlink"/>
              </a:solidFill>
            </a:endParaRPr>
          </a:p>
        </p:txBody>
      </p:sp>
      <p:pic>
        <p:nvPicPr>
          <p:cNvPr id="1026" name="Picture 2" descr="C:\Users\Blythe\AppData\Local\Microsoft\Windows\Temporary Internet Files\Content.IE5\Z4DV0AZ2\MC900446060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5518899"/>
            <a:ext cx="1612087" cy="55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228600"/>
            <a:ext cx="8610600" cy="990600"/>
          </a:xfrm>
        </p:spPr>
        <p:txBody>
          <a:bodyPr/>
          <a:lstStyle/>
          <a:p>
            <a:r>
              <a:rPr lang="en-US" b="1" smtClean="0">
                <a:solidFill>
                  <a:srgbClr val="FF3300"/>
                </a:solidFill>
                <a:latin typeface="Comic Sans MS" pitchFamily="66" charset="0"/>
              </a:rPr>
              <a:t>Wilcoxon Signed Rank Test</a:t>
            </a:r>
          </a:p>
        </p:txBody>
      </p:sp>
      <p:sp>
        <p:nvSpPr>
          <p:cNvPr id="7171" name="Text Box 4"/>
          <p:cNvSpPr txBox="1">
            <a:spLocks noChangeArrowheads="1"/>
          </p:cNvSpPr>
          <p:nvPr/>
        </p:nvSpPr>
        <p:spPr bwMode="auto">
          <a:xfrm>
            <a:off x="4267200" y="1371600"/>
            <a:ext cx="4343400" cy="297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800" b="1">
                <a:solidFill>
                  <a:srgbClr val="FF3300"/>
                </a:solidFill>
              </a:rPr>
              <a:t>Wilcoxon Signed Rank Test</a:t>
            </a:r>
          </a:p>
          <a:p>
            <a:pPr>
              <a:spcBef>
                <a:spcPct val="50000"/>
              </a:spcBef>
            </a:pPr>
            <a:r>
              <a:rPr lang="en-US" sz="1800"/>
              <a:t>A non-parametric test to compare one sample with a benchmark, or to test for zero difference in paired data (the most common usage).  It is a test of a </a:t>
            </a:r>
            <a:r>
              <a:rPr lang="en-US" sz="1800" i="1"/>
              <a:t>median</a:t>
            </a:r>
            <a:r>
              <a:rPr lang="en-US" sz="1800"/>
              <a:t>, while Student's </a:t>
            </a:r>
            <a:r>
              <a:rPr lang="en-US" sz="1800" i="1"/>
              <a:t>t</a:t>
            </a:r>
            <a:r>
              <a:rPr lang="en-US" sz="1800"/>
              <a:t> is a test of a </a:t>
            </a:r>
            <a:r>
              <a:rPr lang="en-US" sz="1800" i="1"/>
              <a:t>mean</a:t>
            </a:r>
            <a:r>
              <a:rPr lang="en-US" sz="1800"/>
              <a:t>.</a:t>
            </a:r>
          </a:p>
          <a:p>
            <a:pPr algn="ctr">
              <a:spcBef>
                <a:spcPct val="50000"/>
              </a:spcBef>
            </a:pPr>
            <a:r>
              <a:rPr lang="en-US" sz="1800" b="1">
                <a:solidFill>
                  <a:srgbClr val="FF3300"/>
                </a:solidFill>
              </a:rPr>
              <a:t>Question</a:t>
            </a:r>
          </a:p>
          <a:p>
            <a:pPr>
              <a:spcBef>
                <a:spcPct val="50000"/>
              </a:spcBef>
            </a:pPr>
            <a:r>
              <a:rPr lang="en-US" sz="1800"/>
              <a:t>Is the median difference in scores for these 16 professional bowlers different from zero?</a:t>
            </a:r>
          </a:p>
        </p:txBody>
      </p:sp>
      <p:pic>
        <p:nvPicPr>
          <p:cNvPr id="7172" name="Picture 8" descr="Sports 138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572000"/>
            <a:ext cx="1763713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447800"/>
            <a:ext cx="2801938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228600"/>
            <a:ext cx="8610600" cy="990600"/>
          </a:xfrm>
        </p:spPr>
        <p:txBody>
          <a:bodyPr/>
          <a:lstStyle/>
          <a:p>
            <a:r>
              <a:rPr lang="en-US" b="1" smtClean="0">
                <a:solidFill>
                  <a:srgbClr val="FF3300"/>
                </a:solidFill>
                <a:latin typeface="Comic Sans MS" pitchFamily="66" charset="0"/>
              </a:rPr>
              <a:t>Wilcoxon Results</a:t>
            </a:r>
          </a:p>
        </p:txBody>
      </p:sp>
      <p:pic>
        <p:nvPicPr>
          <p:cNvPr id="819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828800"/>
            <a:ext cx="3276600" cy="2674938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6" name="Text Box 6"/>
          <p:cNvSpPr txBox="1">
            <a:spLocks noChangeArrowheads="1"/>
          </p:cNvSpPr>
          <p:nvPr/>
        </p:nvSpPr>
        <p:spPr bwMode="auto">
          <a:xfrm>
            <a:off x="5562600" y="1371600"/>
            <a:ext cx="2743200" cy="242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800" b="1">
                <a:solidFill>
                  <a:srgbClr val="FF3300"/>
                </a:solidFill>
              </a:rPr>
              <a:t>Result</a:t>
            </a:r>
          </a:p>
          <a:p>
            <a:pPr>
              <a:spcBef>
                <a:spcPct val="50000"/>
              </a:spcBef>
            </a:pPr>
            <a:r>
              <a:rPr lang="en-US" sz="1800"/>
              <a:t>MegaStat’s large-sample test suggests that there is not a significant difference.  Since </a:t>
            </a:r>
            <a:r>
              <a:rPr lang="en-US" sz="1800" i="1"/>
              <a:t>n</a:t>
            </a:r>
            <a:r>
              <a:rPr lang="en-US" sz="1800"/>
              <a:t> &lt; 20, we should consult a special table for the Wilcoxon test, for more accurate results.</a:t>
            </a:r>
          </a:p>
        </p:txBody>
      </p:sp>
      <p:pic>
        <p:nvPicPr>
          <p:cNvPr id="8197" name="Picture 7" descr="Sports 295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191000"/>
            <a:ext cx="2286000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228600"/>
            <a:ext cx="8610600" cy="990600"/>
          </a:xfrm>
        </p:spPr>
        <p:txBody>
          <a:bodyPr/>
          <a:lstStyle/>
          <a:p>
            <a:r>
              <a:rPr lang="en-US" b="1" dirty="0" err="1" smtClean="0">
                <a:solidFill>
                  <a:srgbClr val="FF3300"/>
                </a:solidFill>
                <a:latin typeface="Comic Sans MS" pitchFamily="66" charset="0"/>
              </a:rPr>
              <a:t>Wiocoxon</a:t>
            </a:r>
            <a:r>
              <a:rPr lang="en-US" b="1" dirty="0" smtClean="0">
                <a:solidFill>
                  <a:srgbClr val="FF3300"/>
                </a:solidFill>
                <a:latin typeface="Comic Sans MS" pitchFamily="66" charset="0"/>
              </a:rPr>
              <a:t> Rank-Sum Test</a:t>
            </a:r>
            <a:br>
              <a:rPr lang="en-US" b="1" dirty="0" smtClean="0">
                <a:solidFill>
                  <a:srgbClr val="FF3300"/>
                </a:solidFill>
                <a:latin typeface="Comic Sans MS" pitchFamily="66" charset="0"/>
              </a:rPr>
            </a:br>
            <a:r>
              <a:rPr lang="en-US" b="1" dirty="0" smtClean="0">
                <a:solidFill>
                  <a:srgbClr val="FF3300"/>
                </a:solidFill>
                <a:latin typeface="Comic Sans MS" pitchFamily="66" charset="0"/>
              </a:rPr>
              <a:t>(Mann-Whitney Test)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828800"/>
            <a:ext cx="2849563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4343400" y="1676400"/>
            <a:ext cx="3886200" cy="35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800" b="1">
                <a:solidFill>
                  <a:srgbClr val="FF3300"/>
                </a:solidFill>
              </a:rPr>
              <a:t>Mann-Whitney Test</a:t>
            </a:r>
          </a:p>
          <a:p>
            <a:pPr>
              <a:spcBef>
                <a:spcPct val="50000"/>
              </a:spcBef>
            </a:pPr>
            <a:r>
              <a:rPr lang="en-US" sz="1800"/>
              <a:t>A non-parametric test to compare two populations, utilizing only the ranks of the data from two independent samples.  If populations are assumed the same except for location (centrality) it is a test of </a:t>
            </a:r>
            <a:r>
              <a:rPr lang="en-US" sz="1800" i="1"/>
              <a:t>medians</a:t>
            </a:r>
            <a:r>
              <a:rPr lang="en-US" sz="1800"/>
              <a:t>, while Student's </a:t>
            </a:r>
            <a:r>
              <a:rPr lang="en-US" sz="1800" i="1"/>
              <a:t>t</a:t>
            </a:r>
            <a:r>
              <a:rPr lang="en-US" sz="1800"/>
              <a:t> is a test of </a:t>
            </a:r>
            <a:r>
              <a:rPr lang="en-US" sz="1800" i="1"/>
              <a:t>means</a:t>
            </a:r>
            <a:r>
              <a:rPr lang="en-US" sz="1800"/>
              <a:t>.</a:t>
            </a:r>
          </a:p>
          <a:p>
            <a:pPr algn="ctr">
              <a:spcBef>
                <a:spcPct val="50000"/>
              </a:spcBef>
            </a:pPr>
            <a:r>
              <a:rPr lang="en-US" sz="1800" b="1">
                <a:solidFill>
                  <a:srgbClr val="FF3300"/>
                </a:solidFill>
              </a:rPr>
              <a:t>Question</a:t>
            </a:r>
          </a:p>
          <a:p>
            <a:pPr>
              <a:spcBef>
                <a:spcPct val="50000"/>
              </a:spcBef>
            </a:pPr>
            <a:r>
              <a:rPr lang="en-US" sz="1800"/>
              <a:t>Do these two student groups have significantly different exam averages?</a:t>
            </a:r>
          </a:p>
        </p:txBody>
      </p:sp>
      <p:pic>
        <p:nvPicPr>
          <p:cNvPr id="9221" name="Picture 5" descr="j028603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5334000"/>
            <a:ext cx="919163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228600"/>
            <a:ext cx="8610600" cy="990600"/>
          </a:xfrm>
        </p:spPr>
        <p:txBody>
          <a:bodyPr/>
          <a:lstStyle/>
          <a:p>
            <a:r>
              <a:rPr lang="en-US" b="1" dirty="0" smtClean="0">
                <a:solidFill>
                  <a:srgbClr val="FF3300"/>
                </a:solidFill>
                <a:latin typeface="Comic Sans MS" pitchFamily="66" charset="0"/>
              </a:rPr>
              <a:t>Wilcoxon/Mann-Whitney Results</a:t>
            </a:r>
          </a:p>
        </p:txBody>
      </p:sp>
      <p:pic>
        <p:nvPicPr>
          <p:cNvPr id="10243" name="Picture 3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676400"/>
            <a:ext cx="3995738" cy="4754563"/>
          </a:xfrm>
          <a:prstGeom prst="rect">
            <a:avLst/>
          </a:prstGeom>
          <a:solidFill>
            <a:srgbClr val="FFFFFF"/>
          </a:solidFill>
          <a:ln w="9525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6781800" y="5775324"/>
            <a:ext cx="16323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 i="1" dirty="0">
                <a:solidFill>
                  <a:schemeClr val="accent2"/>
                </a:solidFill>
              </a:rPr>
              <a:t>Note:</a:t>
            </a:r>
            <a:r>
              <a:rPr lang="en-US" sz="1400" dirty="0"/>
              <a:t> Results are from </a:t>
            </a:r>
            <a:r>
              <a:rPr lang="en-US" sz="1400" i="1" dirty="0" err="1">
                <a:solidFill>
                  <a:schemeClr val="hlink"/>
                </a:solidFill>
              </a:rPr>
              <a:t>MegaStat</a:t>
            </a:r>
            <a:endParaRPr lang="en-US" sz="1400" i="1" dirty="0">
              <a:solidFill>
                <a:schemeClr val="hlink"/>
              </a:solidFill>
            </a:endParaRPr>
          </a:p>
        </p:txBody>
      </p:sp>
      <p:pic>
        <p:nvPicPr>
          <p:cNvPr id="6" name="Picture 2" descr="C:\Users\Blythe\AppData\Local\Microsoft\Windows\Temporary Internet Files\Content.IE5\Z4DV0AZ2\MC900446060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813" y="5221198"/>
            <a:ext cx="1612087" cy="55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3">
      <a:dk1>
        <a:srgbClr val="000000"/>
      </a:dk1>
      <a:lt1>
        <a:srgbClr val="FFFFCC"/>
      </a:lt1>
      <a:dk2>
        <a:srgbClr val="808000"/>
      </a:dk2>
      <a:lt2>
        <a:srgbClr val="666633"/>
      </a:lt2>
      <a:accent1>
        <a:srgbClr val="339933"/>
      </a:accent1>
      <a:accent2>
        <a:srgbClr val="800000"/>
      </a:accent2>
      <a:accent3>
        <a:srgbClr val="FFFFE2"/>
      </a:accent3>
      <a:accent4>
        <a:srgbClr val="000000"/>
      </a:accent4>
      <a:accent5>
        <a:srgbClr val="ADCAAD"/>
      </a:accent5>
      <a:accent6>
        <a:srgbClr val="730000"/>
      </a:accent6>
      <a:hlink>
        <a:srgbClr val="0033CC"/>
      </a:hlink>
      <a:folHlink>
        <a:srgbClr val="FFCC66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999</TotalTime>
  <Words>760</Words>
  <Application>Microsoft Office PowerPoint</Application>
  <PresentationFormat>On-screen Show (4:3)</PresentationFormat>
  <Paragraphs>83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Default Design</vt:lpstr>
      <vt:lpstr>Non-Parametric Tests</vt:lpstr>
      <vt:lpstr>Advantages</vt:lpstr>
      <vt:lpstr>Disadvantages</vt:lpstr>
      <vt:lpstr>Runs Test</vt:lpstr>
      <vt:lpstr>Runs Test Results</vt:lpstr>
      <vt:lpstr>Wilcoxon Signed Rank Test</vt:lpstr>
      <vt:lpstr>Wilcoxon Results</vt:lpstr>
      <vt:lpstr>Wiocoxon Rank-Sum Test (Mann-Whitney Test)</vt:lpstr>
      <vt:lpstr>Wilcoxon/Mann-Whitney Results</vt:lpstr>
      <vt:lpstr>Student's t Results</vt:lpstr>
      <vt:lpstr>Kruskal-Wallis</vt:lpstr>
      <vt:lpstr>Kruskal-Wallis Results</vt:lpstr>
      <vt:lpstr>ANOVA Results</vt:lpstr>
      <vt:lpstr>Friedman Test</vt:lpstr>
      <vt:lpstr>Friedman Results</vt:lpstr>
      <vt:lpstr>ANOVA Results</vt:lpstr>
      <vt:lpstr>Spearman Rank Correlation</vt:lpstr>
      <vt:lpstr>Spearman Results</vt:lpstr>
      <vt:lpstr>Pearson Correlation</vt:lpstr>
      <vt:lpstr>Conclusions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Overview of Non-Parametric Tests</dc:title>
  <dc:subject>Chapter 16 - Nonparametric Tests</dc:subject>
  <dc:creator>David P. Doane</dc:creator>
  <dc:description>Copyright (c) 2016 by McGraw-Hill.  This material is intended solely for educational use by purchasers of Doane/Seward 5e. It may not be copied or resold.</dc:description>
  <cp:lastModifiedBy>Blythe</cp:lastModifiedBy>
  <cp:revision>62</cp:revision>
  <dcterms:created xsi:type="dcterms:W3CDTF">2000-08-22T13:07:54Z</dcterms:created>
  <dcterms:modified xsi:type="dcterms:W3CDTF">2013-08-13T20:17:03Z</dcterms:modified>
</cp:coreProperties>
</file>