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96" r:id="rId1"/>
  </p:sldMasterIdLst>
  <p:handoutMasterIdLst>
    <p:handoutMasterId r:id="rId37"/>
  </p:handoutMasterIdLst>
  <p:sldIdLst>
    <p:sldId id="256" r:id="rId2"/>
    <p:sldId id="352" r:id="rId3"/>
    <p:sldId id="386" r:id="rId4"/>
    <p:sldId id="390" r:id="rId5"/>
    <p:sldId id="403" r:id="rId6"/>
    <p:sldId id="404" r:id="rId7"/>
    <p:sldId id="405" r:id="rId8"/>
    <p:sldId id="387" r:id="rId9"/>
    <p:sldId id="366" r:id="rId10"/>
    <p:sldId id="406" r:id="rId11"/>
    <p:sldId id="400" r:id="rId12"/>
    <p:sldId id="367" r:id="rId13"/>
    <p:sldId id="365" r:id="rId14"/>
    <p:sldId id="394" r:id="rId15"/>
    <p:sldId id="407" r:id="rId16"/>
    <p:sldId id="369" r:id="rId17"/>
    <p:sldId id="401" r:id="rId18"/>
    <p:sldId id="370" r:id="rId19"/>
    <p:sldId id="371" r:id="rId20"/>
    <p:sldId id="395" r:id="rId21"/>
    <p:sldId id="372" r:id="rId22"/>
    <p:sldId id="402" r:id="rId23"/>
    <p:sldId id="373" r:id="rId24"/>
    <p:sldId id="374" r:id="rId25"/>
    <p:sldId id="396" r:id="rId26"/>
    <p:sldId id="375" r:id="rId27"/>
    <p:sldId id="397" r:id="rId28"/>
    <p:sldId id="376" r:id="rId29"/>
    <p:sldId id="380" r:id="rId30"/>
    <p:sldId id="382" r:id="rId31"/>
    <p:sldId id="381" r:id="rId32"/>
    <p:sldId id="384" r:id="rId33"/>
    <p:sldId id="383" r:id="rId34"/>
    <p:sldId id="398" r:id="rId35"/>
    <p:sldId id="399" r:id="rId36"/>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66"/>
    <a:srgbClr val="FF9966"/>
    <a:srgbClr val="9933FF"/>
    <a:srgbClr val="6699FF"/>
    <a:srgbClr val="996633"/>
    <a:srgbClr val="0000FF"/>
    <a:srgbClr val="33CCCC"/>
    <a:srgbClr val="A5002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646" autoAdjust="0"/>
    <p:restoredTop sz="90929"/>
  </p:normalViewPr>
  <p:slideViewPr>
    <p:cSldViewPr>
      <p:cViewPr>
        <p:scale>
          <a:sx n="90" d="100"/>
          <a:sy n="90" d="100"/>
        </p:scale>
        <p:origin x="-498" y="-16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2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981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119811"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119812"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119813"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pPr>
              <a:defRPr/>
            </a:pPr>
            <a:fld id="{431C7CCE-3D81-4FA3-8DD5-AA34E56BFD88}" type="slidenum">
              <a:rPr lang="en-US"/>
              <a:pPr>
                <a:defRPr/>
              </a:pPr>
              <a:t>‹#›</a:t>
            </a:fld>
            <a:endParaRPr lang="en-US"/>
          </a:p>
        </p:txBody>
      </p:sp>
    </p:spTree>
    <p:extLst>
      <p:ext uri="{BB962C8B-B14F-4D97-AF65-F5344CB8AC3E}">
        <p14:creationId xmlns:p14="http://schemas.microsoft.com/office/powerpoint/2010/main" val="4098858491"/>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300195A-4317-42AB-B03E-E28A31CFF8C2}" type="slidenum">
              <a:rPr lang="en-US"/>
              <a:pPr>
                <a:defRPr/>
              </a:pPr>
              <a:t>‹#›</a:t>
            </a:fld>
            <a:endParaRPr lang="en-US"/>
          </a:p>
        </p:txBody>
      </p:sp>
    </p:spTree>
    <p:extLst>
      <p:ext uri="{BB962C8B-B14F-4D97-AF65-F5344CB8AC3E}">
        <p14:creationId xmlns:p14="http://schemas.microsoft.com/office/powerpoint/2010/main" val="23483001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E10D268-CAE3-4C1D-8832-A13BF6145132}" type="slidenum">
              <a:rPr lang="en-US"/>
              <a:pPr>
                <a:defRPr/>
              </a:pPr>
              <a:t>‹#›</a:t>
            </a:fld>
            <a:endParaRPr lang="en-US"/>
          </a:p>
        </p:txBody>
      </p:sp>
    </p:spTree>
    <p:extLst>
      <p:ext uri="{BB962C8B-B14F-4D97-AF65-F5344CB8AC3E}">
        <p14:creationId xmlns:p14="http://schemas.microsoft.com/office/powerpoint/2010/main" val="32801537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7BDC42F-AB8D-4CA2-916F-EF8B6FC72789}" type="slidenum">
              <a:rPr lang="en-US"/>
              <a:pPr>
                <a:defRPr/>
              </a:pPr>
              <a:t>‹#›</a:t>
            </a:fld>
            <a:endParaRPr lang="en-US"/>
          </a:p>
        </p:txBody>
      </p:sp>
    </p:spTree>
    <p:extLst>
      <p:ext uri="{BB962C8B-B14F-4D97-AF65-F5344CB8AC3E}">
        <p14:creationId xmlns:p14="http://schemas.microsoft.com/office/powerpoint/2010/main" val="8813963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73B1CBF-6B12-46E7-9EC5-0CAEAD03903F}" type="slidenum">
              <a:rPr lang="en-US"/>
              <a:pPr>
                <a:defRPr/>
              </a:pPr>
              <a:t>‹#›</a:t>
            </a:fld>
            <a:endParaRPr lang="en-US"/>
          </a:p>
        </p:txBody>
      </p:sp>
    </p:spTree>
    <p:extLst>
      <p:ext uri="{BB962C8B-B14F-4D97-AF65-F5344CB8AC3E}">
        <p14:creationId xmlns:p14="http://schemas.microsoft.com/office/powerpoint/2010/main" val="28530553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4272676-4516-4B22-9FAD-9382E5C1F504}" type="slidenum">
              <a:rPr lang="en-US"/>
              <a:pPr>
                <a:defRPr/>
              </a:pPr>
              <a:t>‹#›</a:t>
            </a:fld>
            <a:endParaRPr lang="en-US"/>
          </a:p>
        </p:txBody>
      </p:sp>
    </p:spTree>
    <p:extLst>
      <p:ext uri="{BB962C8B-B14F-4D97-AF65-F5344CB8AC3E}">
        <p14:creationId xmlns:p14="http://schemas.microsoft.com/office/powerpoint/2010/main" val="21584312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CCD3931-A940-47FE-AE86-3E0C85BEE2D8}" type="slidenum">
              <a:rPr lang="en-US"/>
              <a:pPr>
                <a:defRPr/>
              </a:pPr>
              <a:t>‹#›</a:t>
            </a:fld>
            <a:endParaRPr lang="en-US"/>
          </a:p>
        </p:txBody>
      </p:sp>
    </p:spTree>
    <p:extLst>
      <p:ext uri="{BB962C8B-B14F-4D97-AF65-F5344CB8AC3E}">
        <p14:creationId xmlns:p14="http://schemas.microsoft.com/office/powerpoint/2010/main" val="2506548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5AD5B402-DCF5-4DB9-8435-D0F8C7678F70}" type="slidenum">
              <a:rPr lang="en-US"/>
              <a:pPr>
                <a:defRPr/>
              </a:pPr>
              <a:t>‹#›</a:t>
            </a:fld>
            <a:endParaRPr lang="en-US"/>
          </a:p>
        </p:txBody>
      </p:sp>
    </p:spTree>
    <p:extLst>
      <p:ext uri="{BB962C8B-B14F-4D97-AF65-F5344CB8AC3E}">
        <p14:creationId xmlns:p14="http://schemas.microsoft.com/office/powerpoint/2010/main" val="13538064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97B66A23-D7C8-4ADF-A0E5-135BCBB9D420}" type="slidenum">
              <a:rPr lang="en-US"/>
              <a:pPr>
                <a:defRPr/>
              </a:pPr>
              <a:t>‹#›</a:t>
            </a:fld>
            <a:endParaRPr lang="en-US"/>
          </a:p>
        </p:txBody>
      </p:sp>
    </p:spTree>
    <p:extLst>
      <p:ext uri="{BB962C8B-B14F-4D97-AF65-F5344CB8AC3E}">
        <p14:creationId xmlns:p14="http://schemas.microsoft.com/office/powerpoint/2010/main" val="22724394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A6B6DF21-D46C-4A46-8EA9-F67F3C80D1B6}" type="slidenum">
              <a:rPr lang="en-US"/>
              <a:pPr>
                <a:defRPr/>
              </a:pPr>
              <a:t>‹#›</a:t>
            </a:fld>
            <a:endParaRPr lang="en-US"/>
          </a:p>
        </p:txBody>
      </p:sp>
    </p:spTree>
    <p:extLst>
      <p:ext uri="{BB962C8B-B14F-4D97-AF65-F5344CB8AC3E}">
        <p14:creationId xmlns:p14="http://schemas.microsoft.com/office/powerpoint/2010/main" val="4492049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C1C8A0D-228C-4EDA-990B-A498CE366021}" type="slidenum">
              <a:rPr lang="en-US"/>
              <a:pPr>
                <a:defRPr/>
              </a:pPr>
              <a:t>‹#›</a:t>
            </a:fld>
            <a:endParaRPr lang="en-US"/>
          </a:p>
        </p:txBody>
      </p:sp>
    </p:spTree>
    <p:extLst>
      <p:ext uri="{BB962C8B-B14F-4D97-AF65-F5344CB8AC3E}">
        <p14:creationId xmlns:p14="http://schemas.microsoft.com/office/powerpoint/2010/main" val="17185670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83F85A8-8608-48EB-99B8-924746AD63AB}" type="slidenum">
              <a:rPr lang="en-US"/>
              <a:pPr>
                <a:defRPr/>
              </a:pPr>
              <a:t>‹#›</a:t>
            </a:fld>
            <a:endParaRPr lang="en-US"/>
          </a:p>
        </p:txBody>
      </p:sp>
    </p:spTree>
    <p:extLst>
      <p:ext uri="{BB962C8B-B14F-4D97-AF65-F5344CB8AC3E}">
        <p14:creationId xmlns:p14="http://schemas.microsoft.com/office/powerpoint/2010/main" val="27142813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DE058C38-5418-45B5-8786-FCB2706FAE36}"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slideLayout" Target="../slideLayouts/slideLayout1.xml"/><Relationship Id="rId4" Type="http://schemas.openxmlformats.org/officeDocument/2006/relationships/image" Target="../media/image10.wmf"/></Relationships>
</file>

<file path=ppt/slides/_rels/slide13.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wmf"/><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4.wmf"/><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16.wmf"/><Relationship Id="rId1" Type="http://schemas.openxmlformats.org/officeDocument/2006/relationships/slideLayout" Target="../slideLayouts/slideLayout1.xml"/><Relationship Id="rId5" Type="http://schemas.openxmlformats.org/officeDocument/2006/relationships/image" Target="../media/image19.wmf"/><Relationship Id="rId4" Type="http://schemas.openxmlformats.org/officeDocument/2006/relationships/image" Target="../media/image18.wmf"/></Relationships>
</file>

<file path=ppt/slides/_rels/slide19.x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image" Target="../media/image20.wm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2.wmf"/><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image" Target="../media/image24.wmf"/><Relationship Id="rId1" Type="http://schemas.openxmlformats.org/officeDocument/2006/relationships/slideLayout" Target="../slideLayouts/slideLayout1.xml"/><Relationship Id="rId4" Type="http://schemas.openxmlformats.org/officeDocument/2006/relationships/image" Target="../media/image26.wmf"/></Relationships>
</file>

<file path=ppt/slides/_rels/slide24.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image" Target="../media/image27.wmf"/><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9.wmf"/><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image" Target="../media/image1.emf"/></Relationships>
</file>

<file path=ppt/slides/_rels/slide30.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7"/>
          <p:cNvSpPr>
            <a:spLocks noGrp="1" noChangeArrowheads="1"/>
          </p:cNvSpPr>
          <p:nvPr>
            <p:ph type="ctrTitle"/>
          </p:nvPr>
        </p:nvSpPr>
        <p:spPr>
          <a:xfrm>
            <a:off x="2133600" y="2438400"/>
            <a:ext cx="5105400" cy="1295400"/>
          </a:xfrm>
        </p:spPr>
        <p:txBody>
          <a:bodyPr/>
          <a:lstStyle/>
          <a:p>
            <a:pPr eaLnBrk="1" hangingPunct="1">
              <a:defRPr/>
            </a:pPr>
            <a:r>
              <a:rPr lang="en-US" sz="4800" b="1" dirty="0" smtClean="0">
                <a:solidFill>
                  <a:srgbClr val="C00000"/>
                </a:solidFill>
                <a:effectLst>
                  <a:outerShdw blurRad="38100" dist="38100" dir="2700000" algn="tl">
                    <a:srgbClr val="000000">
                      <a:alpha val="43137"/>
                    </a:srgbClr>
                  </a:outerShdw>
                </a:effectLst>
                <a:latin typeface="Comic Sans MS" pitchFamily="66" charset="0"/>
              </a:rPr>
              <a:t>Analysis of Variance</a:t>
            </a:r>
            <a:endParaRPr lang="en-US" sz="4800" b="1" dirty="0" smtClean="0">
              <a:solidFill>
                <a:srgbClr val="C00000"/>
              </a:solidFill>
              <a:effectLst>
                <a:outerShdw blurRad="38100" dist="38100" dir="2700000" algn="tl">
                  <a:srgbClr val="000000">
                    <a:alpha val="43137"/>
                  </a:srgbClr>
                </a:outerShdw>
              </a:effectLst>
            </a:endParaRPr>
          </a:p>
        </p:txBody>
      </p:sp>
      <p:sp>
        <p:nvSpPr>
          <p:cNvPr id="2051" name="Text Box 8"/>
          <p:cNvSpPr txBox="1">
            <a:spLocks noChangeArrowheads="1"/>
          </p:cNvSpPr>
          <p:nvPr/>
        </p:nvSpPr>
        <p:spPr bwMode="auto">
          <a:xfrm>
            <a:off x="609600" y="5562600"/>
            <a:ext cx="8534400" cy="581025"/>
          </a:xfrm>
          <a:prstGeom prst="rect">
            <a:avLst/>
          </a:prstGeom>
          <a:solidFill>
            <a:schemeClr val="folHlink">
              <a:alpha val="0"/>
            </a:schemeClr>
          </a:solidFill>
          <a:ln>
            <a:noFill/>
          </a:ln>
          <a:extLs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600" b="1" i="1">
                <a:solidFill>
                  <a:srgbClr val="CC6600"/>
                </a:solidFill>
              </a:rPr>
              <a:t>Copyright (c) 2016 by The McGraw-Hill Companies.  This material is intended solely for educational purposes by licensed users of </a:t>
            </a:r>
            <a:r>
              <a:rPr lang="en-US" sz="1600" b="1" i="1">
                <a:solidFill>
                  <a:srgbClr val="0000FF"/>
                </a:solidFill>
              </a:rPr>
              <a:t>Learning</a:t>
            </a:r>
            <a:r>
              <a:rPr lang="en-US" sz="1600" b="1" i="1">
                <a:solidFill>
                  <a:srgbClr val="FF0000"/>
                </a:solidFill>
              </a:rPr>
              <a:t>Stats</a:t>
            </a:r>
            <a:r>
              <a:rPr lang="en-US" sz="1600" b="1" i="1">
                <a:solidFill>
                  <a:srgbClr val="CC6600"/>
                </a:solidFill>
              </a:rPr>
              <a:t>.  It may not be copied or resold for profit.</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ctrTitle"/>
          </p:nvPr>
        </p:nvSpPr>
        <p:spPr>
          <a:xfrm>
            <a:off x="609600" y="457200"/>
            <a:ext cx="7772400" cy="914400"/>
          </a:xfrm>
        </p:spPr>
        <p:txBody>
          <a:bodyPr/>
          <a:lstStyle/>
          <a:p>
            <a:pPr eaLnBrk="1" hangingPunct="1">
              <a:defRPr/>
            </a:pPr>
            <a:r>
              <a:rPr lang="en-US" sz="3600" b="1" dirty="0">
                <a:solidFill>
                  <a:srgbClr val="C00000"/>
                </a:solidFill>
                <a:effectLst>
                  <a:outerShdw blurRad="38100" dist="38100" dir="2700000" algn="tl">
                    <a:srgbClr val="000000">
                      <a:alpha val="43137"/>
                    </a:srgbClr>
                  </a:outerShdw>
                </a:effectLst>
                <a:latin typeface="Comic Sans MS" pitchFamily="66" charset="0"/>
              </a:rPr>
              <a:t>Linear Model Form</a:t>
            </a:r>
          </a:p>
        </p:txBody>
      </p:sp>
      <p:sp>
        <p:nvSpPr>
          <p:cNvPr id="11267" name="Text Box 3"/>
          <p:cNvSpPr txBox="1">
            <a:spLocks noChangeArrowheads="1"/>
          </p:cNvSpPr>
          <p:nvPr/>
        </p:nvSpPr>
        <p:spPr bwMode="auto">
          <a:xfrm>
            <a:off x="1524000" y="1600200"/>
            <a:ext cx="5791200"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fontAlgn="b">
              <a:spcBef>
                <a:spcPct val="50000"/>
              </a:spcBef>
            </a:pPr>
            <a:r>
              <a:rPr lang="en-US" sz="2000" b="1">
                <a:solidFill>
                  <a:srgbClr val="C00000"/>
                </a:solidFill>
                <a:cs typeface="Arial" charset="0"/>
              </a:rPr>
              <a:t>Another way to visualize one-factor ANOVA:</a:t>
            </a:r>
          </a:p>
          <a:p>
            <a:pPr algn="ctr" fontAlgn="b">
              <a:spcBef>
                <a:spcPct val="50000"/>
              </a:spcBef>
            </a:pPr>
            <a:r>
              <a:rPr lang="en-US" b="1">
                <a:solidFill>
                  <a:srgbClr val="C00000"/>
                </a:solidFill>
                <a:cs typeface="Arial" charset="0"/>
              </a:rPr>
              <a:t>   </a:t>
            </a:r>
            <a:r>
              <a:rPr lang="en-US" b="1" i="1">
                <a:solidFill>
                  <a:srgbClr val="C00000"/>
                </a:solidFill>
                <a:cs typeface="Arial" charset="0"/>
              </a:rPr>
              <a:t>Y</a:t>
            </a:r>
            <a:r>
              <a:rPr lang="en-US" b="1" i="1" baseline="-30000">
                <a:solidFill>
                  <a:srgbClr val="C00000"/>
                </a:solidFill>
                <a:cs typeface="Arial" charset="0"/>
              </a:rPr>
              <a:t>ij</a:t>
            </a:r>
            <a:r>
              <a:rPr lang="en-US" b="1">
                <a:solidFill>
                  <a:srgbClr val="C00000"/>
                </a:solidFill>
                <a:latin typeface="Arial" charset="0"/>
                <a:cs typeface="Arial" charset="0"/>
              </a:rPr>
              <a:t> = </a:t>
            </a:r>
            <a:r>
              <a:rPr lang="en-US" b="1" i="1">
                <a:solidFill>
                  <a:srgbClr val="C00000"/>
                </a:solidFill>
                <a:latin typeface="Symbol" pitchFamily="18" charset="2"/>
                <a:cs typeface="Arial" charset="0"/>
              </a:rPr>
              <a:t>m</a:t>
            </a:r>
            <a:r>
              <a:rPr lang="en-US" b="1">
                <a:solidFill>
                  <a:srgbClr val="C00000"/>
                </a:solidFill>
                <a:latin typeface="Arial" charset="0"/>
                <a:cs typeface="Arial" charset="0"/>
              </a:rPr>
              <a:t> + </a:t>
            </a:r>
            <a:r>
              <a:rPr lang="en-US" b="1" i="1">
                <a:solidFill>
                  <a:srgbClr val="C00000"/>
                </a:solidFill>
                <a:latin typeface="Symbol" pitchFamily="18" charset="2"/>
                <a:cs typeface="Arial" charset="0"/>
              </a:rPr>
              <a:t>t</a:t>
            </a:r>
            <a:r>
              <a:rPr lang="en-US" b="1" i="1" baseline="-30000">
                <a:solidFill>
                  <a:srgbClr val="C00000"/>
                </a:solidFill>
                <a:cs typeface="Arial" charset="0"/>
              </a:rPr>
              <a:t>j</a:t>
            </a:r>
            <a:r>
              <a:rPr lang="en-US" b="1">
                <a:solidFill>
                  <a:srgbClr val="C00000"/>
                </a:solidFill>
                <a:latin typeface="Arial" charset="0"/>
                <a:cs typeface="Arial" charset="0"/>
              </a:rPr>
              <a:t> + </a:t>
            </a:r>
            <a:r>
              <a:rPr lang="en-US" b="1" i="1">
                <a:solidFill>
                  <a:srgbClr val="C00000"/>
                </a:solidFill>
                <a:latin typeface="Symbol" pitchFamily="18" charset="2"/>
                <a:cs typeface="Arial" charset="0"/>
              </a:rPr>
              <a:t>e</a:t>
            </a:r>
            <a:r>
              <a:rPr lang="en-US" b="1" i="1" baseline="-30000">
                <a:solidFill>
                  <a:srgbClr val="C00000"/>
                </a:solidFill>
                <a:cs typeface="Arial" charset="0"/>
              </a:rPr>
              <a:t>ij</a:t>
            </a:r>
            <a:endParaRPr lang="en-US" i="1">
              <a:solidFill>
                <a:srgbClr val="C00000"/>
              </a:solidFill>
            </a:endParaRPr>
          </a:p>
        </p:txBody>
      </p:sp>
      <p:sp>
        <p:nvSpPr>
          <p:cNvPr id="11268" name="Text Box 4"/>
          <p:cNvSpPr txBox="1">
            <a:spLocks noChangeArrowheads="1"/>
          </p:cNvSpPr>
          <p:nvPr/>
        </p:nvSpPr>
        <p:spPr bwMode="auto">
          <a:xfrm>
            <a:off x="4953000" y="2895600"/>
            <a:ext cx="3733800" cy="2225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2000" b="1" i="1">
                <a:solidFill>
                  <a:srgbClr val="C00000"/>
                </a:solidFill>
              </a:rPr>
              <a:t>Definitions</a:t>
            </a:r>
          </a:p>
          <a:p>
            <a:pPr>
              <a:spcBef>
                <a:spcPct val="50000"/>
              </a:spcBef>
            </a:pPr>
            <a:r>
              <a:rPr lang="en-US" sz="2000" i="1"/>
              <a:t>Y</a:t>
            </a:r>
            <a:r>
              <a:rPr lang="en-US" sz="2000" baseline="-25000"/>
              <a:t>ij</a:t>
            </a:r>
            <a:r>
              <a:rPr lang="en-US" sz="2000"/>
              <a:t> = observation </a:t>
            </a:r>
            <a:r>
              <a:rPr lang="en-US" sz="2000" i="1"/>
              <a:t>i</a:t>
            </a:r>
            <a:r>
              <a:rPr lang="en-US" sz="2000"/>
              <a:t> in group </a:t>
            </a:r>
            <a:r>
              <a:rPr lang="en-US" sz="2000" i="1"/>
              <a:t>j</a:t>
            </a:r>
          </a:p>
          <a:p>
            <a:pPr>
              <a:spcBef>
                <a:spcPct val="50000"/>
              </a:spcBef>
              <a:buFont typeface="Symbol" pitchFamily="18" charset="2"/>
              <a:buNone/>
            </a:pPr>
            <a:r>
              <a:rPr lang="en-US" sz="2000" i="1">
                <a:latin typeface="Symbol" pitchFamily="18" charset="2"/>
              </a:rPr>
              <a:t>m</a:t>
            </a:r>
            <a:r>
              <a:rPr lang="en-US" sz="2000"/>
              <a:t> = common mean</a:t>
            </a:r>
          </a:p>
          <a:p>
            <a:pPr>
              <a:spcBef>
                <a:spcPct val="50000"/>
              </a:spcBef>
              <a:buFont typeface="Symbol" pitchFamily="18" charset="2"/>
              <a:buNone/>
            </a:pPr>
            <a:r>
              <a:rPr lang="en-US" sz="2000" i="1">
                <a:latin typeface="Symbol" pitchFamily="18" charset="2"/>
              </a:rPr>
              <a:t>t</a:t>
            </a:r>
            <a:r>
              <a:rPr lang="en-US" sz="2000" baseline="-25000"/>
              <a:t>j</a:t>
            </a:r>
            <a:r>
              <a:rPr lang="en-US" sz="2000"/>
              <a:t> = effect due to treatment group </a:t>
            </a:r>
            <a:r>
              <a:rPr lang="en-US" sz="2000" i="1"/>
              <a:t>j</a:t>
            </a:r>
          </a:p>
          <a:p>
            <a:pPr>
              <a:spcBef>
                <a:spcPct val="50000"/>
              </a:spcBef>
              <a:buFont typeface="Symbol" pitchFamily="18" charset="2"/>
              <a:buNone/>
            </a:pPr>
            <a:r>
              <a:rPr lang="en-US" sz="2000" i="1">
                <a:latin typeface="Symbol" pitchFamily="18" charset="2"/>
              </a:rPr>
              <a:t>e</a:t>
            </a:r>
            <a:r>
              <a:rPr lang="en-US" sz="2000" i="1" baseline="-25000"/>
              <a:t>ij</a:t>
            </a:r>
            <a:r>
              <a:rPr lang="en-US" sz="2000"/>
              <a:t> =  random error</a:t>
            </a:r>
          </a:p>
        </p:txBody>
      </p:sp>
      <p:sp>
        <p:nvSpPr>
          <p:cNvPr id="11269" name="Text Box 5"/>
          <p:cNvSpPr txBox="1">
            <a:spLocks noChangeArrowheads="1"/>
          </p:cNvSpPr>
          <p:nvPr/>
        </p:nvSpPr>
        <p:spPr bwMode="auto">
          <a:xfrm>
            <a:off x="533400" y="2895600"/>
            <a:ext cx="419100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2000" b="1" i="1">
                <a:solidFill>
                  <a:srgbClr val="C00000"/>
                </a:solidFill>
              </a:rPr>
              <a:t>Hypotheses</a:t>
            </a:r>
          </a:p>
          <a:p>
            <a:pPr>
              <a:spcBef>
                <a:spcPct val="50000"/>
              </a:spcBef>
            </a:pPr>
            <a:r>
              <a:rPr lang="en-US" sz="2000" i="1"/>
              <a:t>H</a:t>
            </a:r>
            <a:r>
              <a:rPr lang="en-US" sz="2000" baseline="-25000"/>
              <a:t>0</a:t>
            </a:r>
            <a:r>
              <a:rPr lang="en-US" sz="2000"/>
              <a:t>: </a:t>
            </a:r>
            <a:r>
              <a:rPr lang="en-US" sz="2000" i="1">
                <a:latin typeface="Symbol" pitchFamily="18" charset="2"/>
              </a:rPr>
              <a:t>t</a:t>
            </a:r>
            <a:r>
              <a:rPr lang="en-US" sz="2000" baseline="-25000"/>
              <a:t>j</a:t>
            </a:r>
            <a:r>
              <a:rPr lang="en-US" sz="2000"/>
              <a:t> = 0 (no treatment effect exists)</a:t>
            </a:r>
          </a:p>
          <a:p>
            <a:pPr>
              <a:spcBef>
                <a:spcPct val="50000"/>
              </a:spcBef>
            </a:pPr>
            <a:r>
              <a:rPr lang="en-US" sz="2000" i="1"/>
              <a:t>H</a:t>
            </a:r>
            <a:r>
              <a:rPr lang="en-US" sz="2000" baseline="-25000"/>
              <a:t>1</a:t>
            </a:r>
            <a:r>
              <a:rPr lang="en-US" sz="2000"/>
              <a:t>: </a:t>
            </a:r>
            <a:r>
              <a:rPr lang="en-US" sz="2000" i="1">
                <a:latin typeface="Symbol" pitchFamily="18" charset="2"/>
              </a:rPr>
              <a:t>t</a:t>
            </a:r>
            <a:r>
              <a:rPr lang="en-US" sz="2000" baseline="-25000"/>
              <a:t>j</a:t>
            </a:r>
            <a:r>
              <a:rPr lang="en-US" sz="2000"/>
              <a:t> </a:t>
            </a:r>
            <a:r>
              <a:rPr lang="en-US" sz="2000">
                <a:sym typeface="Symbol" pitchFamily="18" charset="2"/>
              </a:rPr>
              <a:t> 0 (treatment effect exists)</a:t>
            </a:r>
            <a:endParaRPr lang="en-US" sz="2000"/>
          </a:p>
        </p:txBody>
      </p:sp>
      <p:sp>
        <p:nvSpPr>
          <p:cNvPr id="11270" name="Text Box 6"/>
          <p:cNvSpPr txBox="1">
            <a:spLocks noChangeArrowheads="1"/>
          </p:cNvSpPr>
          <p:nvPr/>
        </p:nvSpPr>
        <p:spPr bwMode="auto">
          <a:xfrm>
            <a:off x="1295400" y="5486400"/>
            <a:ext cx="65532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800" b="1" i="1">
                <a:solidFill>
                  <a:srgbClr val="C00000"/>
                </a:solidFill>
              </a:rPr>
              <a:t>Note</a:t>
            </a:r>
            <a:r>
              <a:rPr lang="en-US" sz="1800"/>
              <a:t>  This notation assumes a </a:t>
            </a:r>
            <a:r>
              <a:rPr lang="en-US" sz="1800" i="1"/>
              <a:t>fixed effects</a:t>
            </a:r>
            <a:r>
              <a:rPr lang="en-US" sz="1800"/>
              <a:t> model.  If </a:t>
            </a:r>
            <a:r>
              <a:rPr lang="en-US" sz="1800" i="1"/>
              <a:t>H</a:t>
            </a:r>
            <a:r>
              <a:rPr lang="en-US" sz="1800" baseline="-25000"/>
              <a:t>0</a:t>
            </a:r>
            <a:r>
              <a:rPr lang="en-US" sz="1800"/>
              <a:t> is true, the model collapses to </a:t>
            </a:r>
            <a:r>
              <a:rPr lang="en-US" sz="1800" i="1"/>
              <a:t>Y</a:t>
            </a:r>
            <a:r>
              <a:rPr lang="en-US" sz="1800" baseline="-25000"/>
              <a:t>j</a:t>
            </a:r>
            <a:r>
              <a:rPr lang="en-US" sz="1800"/>
              <a:t> = </a:t>
            </a:r>
            <a:r>
              <a:rPr lang="en-US" sz="1800" i="1">
                <a:latin typeface="Symbol" pitchFamily="18" charset="2"/>
              </a:rPr>
              <a:t>m</a:t>
            </a:r>
            <a:r>
              <a:rPr lang="en-US" sz="1800"/>
              <a:t> + </a:t>
            </a:r>
            <a:r>
              <a:rPr lang="en-US" sz="1800" i="1">
                <a:latin typeface="Symbol" pitchFamily="18" charset="2"/>
              </a:rPr>
              <a:t>e</a:t>
            </a:r>
            <a:r>
              <a:rPr lang="en-US" sz="1800" i="1" baseline="-25000"/>
              <a:t>ij</a:t>
            </a:r>
            <a:r>
              <a:rPr lang="en-US" sz="1800"/>
              <a:t> which says that each observed data value is just the mean perturbed by some random error.</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ctrTitle"/>
          </p:nvPr>
        </p:nvSpPr>
        <p:spPr>
          <a:xfrm>
            <a:off x="685800" y="381000"/>
            <a:ext cx="7010400" cy="838200"/>
          </a:xfrm>
        </p:spPr>
        <p:txBody>
          <a:bodyPr/>
          <a:lstStyle/>
          <a:p>
            <a:pPr eaLnBrk="1" hangingPunct="1">
              <a:defRPr/>
            </a:pPr>
            <a:r>
              <a:rPr lang="en-US" sz="3600" b="1" dirty="0">
                <a:solidFill>
                  <a:srgbClr val="C00000"/>
                </a:solidFill>
                <a:effectLst>
                  <a:outerShdw blurRad="38100" dist="38100" dir="2700000" algn="tl">
                    <a:srgbClr val="000000">
                      <a:alpha val="43137"/>
                    </a:srgbClr>
                  </a:outerShdw>
                </a:effectLst>
                <a:latin typeface="Comic Sans MS" pitchFamily="66" charset="0"/>
              </a:rPr>
              <a:t>Data Format</a:t>
            </a:r>
          </a:p>
        </p:txBody>
      </p:sp>
      <p:sp>
        <p:nvSpPr>
          <p:cNvPr id="12291" name="Text Box 10"/>
          <p:cNvSpPr txBox="1">
            <a:spLocks noChangeArrowheads="1"/>
          </p:cNvSpPr>
          <p:nvPr/>
        </p:nvSpPr>
        <p:spPr bwMode="auto">
          <a:xfrm>
            <a:off x="1828800" y="2667000"/>
            <a:ext cx="22860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spcBef>
                <a:spcPct val="50000"/>
              </a:spcBef>
            </a:pPr>
            <a:r>
              <a:rPr lang="en-US" sz="2000" i="1"/>
              <a:t>Column Format</a:t>
            </a:r>
          </a:p>
          <a:p>
            <a:pPr algn="ctr"/>
            <a:r>
              <a:rPr lang="en-US" sz="2000" i="1"/>
              <a:t>(Excel)</a:t>
            </a:r>
          </a:p>
        </p:txBody>
      </p:sp>
      <p:sp>
        <p:nvSpPr>
          <p:cNvPr id="12292" name="Text Box 11"/>
          <p:cNvSpPr txBox="1">
            <a:spLocks noChangeArrowheads="1"/>
          </p:cNvSpPr>
          <p:nvPr/>
        </p:nvSpPr>
        <p:spPr bwMode="auto">
          <a:xfrm>
            <a:off x="1905000" y="1905000"/>
            <a:ext cx="54102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spcBef>
                <a:spcPct val="50000"/>
              </a:spcBef>
            </a:pPr>
            <a:r>
              <a:rPr lang="en-US" sz="2000">
                <a:solidFill>
                  <a:srgbClr val="C00000"/>
                </a:solidFill>
                <a:latin typeface="Arial" charset="0"/>
              </a:rPr>
              <a:t>Example with 3 Groups</a:t>
            </a:r>
          </a:p>
        </p:txBody>
      </p:sp>
      <p:sp>
        <p:nvSpPr>
          <p:cNvPr id="12293" name="Text Box 12"/>
          <p:cNvSpPr txBox="1">
            <a:spLocks noChangeArrowheads="1"/>
          </p:cNvSpPr>
          <p:nvPr/>
        </p:nvSpPr>
        <p:spPr bwMode="auto">
          <a:xfrm>
            <a:off x="5486400" y="2667000"/>
            <a:ext cx="22860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spcBef>
                <a:spcPct val="50000"/>
              </a:spcBef>
            </a:pPr>
            <a:r>
              <a:rPr lang="en-US" sz="2000" i="1"/>
              <a:t>Stacked Format</a:t>
            </a:r>
          </a:p>
          <a:p>
            <a:pPr algn="ctr"/>
            <a:r>
              <a:rPr lang="en-US" sz="2000" i="1"/>
              <a:t>(Minitab)</a:t>
            </a:r>
          </a:p>
        </p:txBody>
      </p:sp>
      <p:pic>
        <p:nvPicPr>
          <p:cNvPr id="12294"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3505200"/>
            <a:ext cx="1838325" cy="25717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295" name="Text Box 15"/>
          <p:cNvSpPr txBox="1">
            <a:spLocks noChangeArrowheads="1"/>
          </p:cNvSpPr>
          <p:nvPr/>
        </p:nvSpPr>
        <p:spPr bwMode="auto">
          <a:xfrm>
            <a:off x="914400" y="5562600"/>
            <a:ext cx="35814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800">
                <a:solidFill>
                  <a:srgbClr val="C00000"/>
                </a:solidFill>
              </a:rPr>
              <a:t>Using three groups for illustration (you can have as many as you want).</a:t>
            </a:r>
          </a:p>
        </p:txBody>
      </p:sp>
      <p:sp>
        <p:nvSpPr>
          <p:cNvPr id="12296" name="Line 16"/>
          <p:cNvSpPr>
            <a:spLocks noChangeShapeType="1"/>
          </p:cNvSpPr>
          <p:nvPr/>
        </p:nvSpPr>
        <p:spPr bwMode="auto">
          <a:xfrm flipV="1">
            <a:off x="2667000" y="4876800"/>
            <a:ext cx="533400" cy="609600"/>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12297" name="Picture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4813" y="3505200"/>
            <a:ext cx="2363787" cy="1225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ctrTitle"/>
          </p:nvPr>
        </p:nvSpPr>
        <p:spPr>
          <a:xfrm>
            <a:off x="533400" y="457200"/>
            <a:ext cx="8153400" cy="914400"/>
          </a:xfrm>
        </p:spPr>
        <p:txBody>
          <a:bodyPr/>
          <a:lstStyle/>
          <a:p>
            <a:pPr eaLnBrk="1" hangingPunct="1">
              <a:defRPr/>
            </a:pPr>
            <a:r>
              <a:rPr lang="en-US" sz="3600" b="1" dirty="0">
                <a:solidFill>
                  <a:srgbClr val="C00000"/>
                </a:solidFill>
                <a:effectLst>
                  <a:outerShdw blurRad="38100" dist="38100" dir="2700000" algn="tl">
                    <a:srgbClr val="000000">
                      <a:alpha val="43137"/>
                    </a:srgbClr>
                  </a:outerShdw>
                </a:effectLst>
                <a:latin typeface="Comic Sans MS" pitchFamily="66" charset="0"/>
              </a:rPr>
              <a:t>One Factor: DVD Price</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4637" y="1568302"/>
            <a:ext cx="5334000" cy="3865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AutoShape 1"/>
          <p:cNvSpPr>
            <a:spLocks noChangeArrowheads="1"/>
          </p:cNvSpPr>
          <p:nvPr/>
        </p:nvSpPr>
        <p:spPr bwMode="auto">
          <a:xfrm>
            <a:off x="4949456" y="2133600"/>
            <a:ext cx="1752600" cy="1066800"/>
          </a:xfrm>
          <a:prstGeom prst="cloudCallout">
            <a:avLst>
              <a:gd name="adj1" fmla="val -81938"/>
              <a:gd name="adj2" fmla="val 71284"/>
            </a:avLst>
          </a:prstGeom>
          <a:solidFill>
            <a:srgbClr val="FFFFCC"/>
          </a:solidFill>
          <a:ln w="9525">
            <a:solidFill>
              <a:srgbClr val="000000"/>
            </a:solidFill>
            <a:round/>
            <a:headEnd/>
            <a:tailEnd/>
          </a:ln>
          <a:effectLst/>
        </p:spPr>
        <p:txBody>
          <a:bodyPr wrap="square" lIns="27432" tIns="22860" rIns="0" bIns="0" anchor="t"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indent="0" algn="l" rtl="0">
              <a:defRPr sz="1000"/>
            </a:pPr>
            <a:r>
              <a:rPr lang="en-US" sz="1050" b="0" i="0" u="none" strike="noStrike" baseline="0" dirty="0">
                <a:solidFill>
                  <a:srgbClr val="000000"/>
                </a:solidFill>
                <a:latin typeface="Arial"/>
                <a:ea typeface="+mn-ea"/>
                <a:cs typeface="Arial"/>
              </a:rPr>
              <a:t>This example shows that group sizes can be unequal.</a:t>
            </a:r>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8800" y="3522752"/>
            <a:ext cx="2792385" cy="11254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54896" y="5105400"/>
            <a:ext cx="438912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ctrTitle"/>
          </p:nvPr>
        </p:nvSpPr>
        <p:spPr>
          <a:xfrm>
            <a:off x="609600" y="457200"/>
            <a:ext cx="7772400" cy="914400"/>
          </a:xfrm>
        </p:spPr>
        <p:txBody>
          <a:bodyPr/>
          <a:lstStyle/>
          <a:p>
            <a:pPr eaLnBrk="1" hangingPunct="1">
              <a:defRPr/>
            </a:pPr>
            <a:r>
              <a:rPr lang="en-US" sz="3600" b="1" dirty="0">
                <a:solidFill>
                  <a:srgbClr val="C00000"/>
                </a:solidFill>
                <a:effectLst>
                  <a:outerShdw blurRad="38100" dist="38100" dir="2700000" algn="tl">
                    <a:srgbClr val="000000">
                      <a:alpha val="43137"/>
                    </a:srgbClr>
                  </a:outerShdw>
                </a:effectLst>
                <a:latin typeface="Comic Sans MS" pitchFamily="66" charset="0"/>
              </a:rPr>
              <a:t>ANOVA Table: 1-Factor</a:t>
            </a:r>
          </a:p>
        </p:txBody>
      </p:sp>
      <p:sp>
        <p:nvSpPr>
          <p:cNvPr id="14339" name="Text Box 3"/>
          <p:cNvSpPr txBox="1">
            <a:spLocks noChangeArrowheads="1"/>
          </p:cNvSpPr>
          <p:nvPr/>
        </p:nvSpPr>
        <p:spPr bwMode="auto">
          <a:xfrm>
            <a:off x="762000" y="5715000"/>
            <a:ext cx="40386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r>
              <a:rPr lang="en-US" sz="1800" i="1">
                <a:solidFill>
                  <a:srgbClr val="C00000"/>
                </a:solidFill>
              </a:rPr>
              <a:t>Definitions</a:t>
            </a:r>
          </a:p>
          <a:p>
            <a:r>
              <a:rPr lang="en-US" sz="1800" i="1"/>
              <a:t>c</a:t>
            </a:r>
            <a:r>
              <a:rPr lang="en-US" sz="1800"/>
              <a:t> = number of treatment groups(columns) </a:t>
            </a:r>
          </a:p>
          <a:p>
            <a:r>
              <a:rPr lang="en-US" sz="1800" i="1"/>
              <a:t>n</a:t>
            </a:r>
            <a:r>
              <a:rPr lang="en-US" sz="1800"/>
              <a:t> = number of observations</a:t>
            </a:r>
          </a:p>
        </p:txBody>
      </p:sp>
      <p:sp>
        <p:nvSpPr>
          <p:cNvPr id="14341" name="Text Box 6"/>
          <p:cNvSpPr txBox="1">
            <a:spLocks noChangeArrowheads="1"/>
          </p:cNvSpPr>
          <p:nvPr/>
        </p:nvSpPr>
        <p:spPr bwMode="auto">
          <a:xfrm>
            <a:off x="533400" y="17526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b="1" i="1">
                <a:solidFill>
                  <a:srgbClr val="C00000"/>
                </a:solidFill>
              </a:rPr>
              <a:t>General format:</a:t>
            </a:r>
          </a:p>
        </p:txBody>
      </p:sp>
      <p:sp>
        <p:nvSpPr>
          <p:cNvPr id="14342" name="Text Box 7"/>
          <p:cNvSpPr txBox="1">
            <a:spLocks noChangeArrowheads="1"/>
          </p:cNvSpPr>
          <p:nvPr/>
        </p:nvSpPr>
        <p:spPr bwMode="auto">
          <a:xfrm>
            <a:off x="533400" y="3810000"/>
            <a:ext cx="58674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b="1" i="1" dirty="0" smtClean="0">
                <a:solidFill>
                  <a:srgbClr val="C00000"/>
                </a:solidFill>
              </a:rPr>
              <a:t>Example: DVD </a:t>
            </a:r>
            <a:r>
              <a:rPr lang="en-US" b="1" i="1" dirty="0">
                <a:solidFill>
                  <a:srgbClr val="C00000"/>
                </a:solidFill>
              </a:rPr>
              <a:t>price results (n = 16, c = 2):</a:t>
            </a:r>
          </a:p>
        </p:txBody>
      </p:sp>
      <p:sp>
        <p:nvSpPr>
          <p:cNvPr id="14343" name="Text Box 9"/>
          <p:cNvSpPr txBox="1">
            <a:spLocks noChangeArrowheads="1"/>
          </p:cNvSpPr>
          <p:nvPr/>
        </p:nvSpPr>
        <p:spPr bwMode="auto">
          <a:xfrm>
            <a:off x="5200650" y="5853113"/>
            <a:ext cx="3352800"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800"/>
              <a:t>If </a:t>
            </a:r>
            <a:r>
              <a:rPr lang="en-US" sz="1800" i="1"/>
              <a:t>F</a:t>
            </a:r>
            <a:r>
              <a:rPr lang="en-US" sz="1800"/>
              <a:t> exceeds </a:t>
            </a:r>
            <a:r>
              <a:rPr lang="en-US" sz="1800" i="1"/>
              <a:t>F</a:t>
            </a:r>
            <a:r>
              <a:rPr lang="en-US" sz="1800" baseline="-25000"/>
              <a:t>crit</a:t>
            </a:r>
            <a:r>
              <a:rPr lang="en-US" sz="1800"/>
              <a:t> there is a significant difference between treatment groups at the chosen </a:t>
            </a:r>
            <a:r>
              <a:rPr lang="el-GR" sz="1800" i="1">
                <a:latin typeface="Calibri" pitchFamily="34" charset="0"/>
                <a:cs typeface="Calibri" pitchFamily="34" charset="0"/>
              </a:rPr>
              <a:t>α</a:t>
            </a:r>
            <a:r>
              <a:rPr lang="en-US" sz="1800"/>
              <a:t>.</a:t>
            </a:r>
          </a:p>
        </p:txBody>
      </p:sp>
      <p:pic>
        <p:nvPicPr>
          <p:cNvPr id="614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792" y="4271665"/>
            <a:ext cx="7829843" cy="10596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344" name="Line 10"/>
          <p:cNvSpPr>
            <a:spLocks noChangeShapeType="1"/>
          </p:cNvSpPr>
          <p:nvPr/>
        </p:nvSpPr>
        <p:spPr bwMode="auto">
          <a:xfrm flipV="1">
            <a:off x="5562600" y="4876800"/>
            <a:ext cx="609600" cy="990600"/>
          </a:xfrm>
          <a:prstGeom prst="line">
            <a:avLst/>
          </a:prstGeom>
          <a:noFill/>
          <a:ln w="158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5" name="Line 12"/>
          <p:cNvSpPr>
            <a:spLocks noChangeShapeType="1"/>
          </p:cNvSpPr>
          <p:nvPr/>
        </p:nvSpPr>
        <p:spPr bwMode="auto">
          <a:xfrm flipV="1">
            <a:off x="6629400" y="4801504"/>
            <a:ext cx="1295400" cy="1065896"/>
          </a:xfrm>
          <a:prstGeom prst="line">
            <a:avLst/>
          </a:prstGeom>
          <a:noFill/>
          <a:ln w="158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614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409" y="2184991"/>
            <a:ext cx="7665268" cy="1028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AutoShape 3"/>
          <p:cNvSpPr>
            <a:spLocks noChangeArrowheads="1"/>
          </p:cNvSpPr>
          <p:nvPr/>
        </p:nvSpPr>
        <p:spPr bwMode="auto">
          <a:xfrm>
            <a:off x="6377763" y="2819400"/>
            <a:ext cx="2175687" cy="1095375"/>
          </a:xfrm>
          <a:prstGeom prst="cloudCallout">
            <a:avLst>
              <a:gd name="adj1" fmla="val -12999"/>
              <a:gd name="adj2" fmla="val 88447"/>
            </a:avLst>
          </a:prstGeom>
          <a:solidFill>
            <a:srgbClr val="FFFFCC"/>
          </a:solidFill>
          <a:ln w="9525">
            <a:solidFill>
              <a:srgbClr val="000000"/>
            </a:solidFill>
            <a:round/>
            <a:headEnd/>
            <a:tailEnd/>
          </a:ln>
          <a:effectLst/>
        </p:spPr>
        <p:txBody>
          <a:bodyPr wrap="square" lIns="27432" tIns="22860" rIns="0" bIns="0" anchor="t"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rtl="0">
              <a:defRPr sz="1000"/>
            </a:pPr>
            <a:r>
              <a:rPr lang="en-US" sz="1100" b="0" i="0" u="none" strike="noStrike" baseline="0" dirty="0">
                <a:solidFill>
                  <a:srgbClr val="000000"/>
                </a:solidFill>
                <a:latin typeface="Arial"/>
                <a:cs typeface="Arial"/>
              </a:rPr>
              <a:t>This p-value indicates that mean prices differ at </a:t>
            </a:r>
            <a:r>
              <a:rPr lang="en-US" sz="1100" b="0" i="0" u="none" strike="noStrike" baseline="0" dirty="0">
                <a:solidFill>
                  <a:srgbClr val="000000"/>
                </a:solidFill>
                <a:latin typeface="Symbol"/>
              </a:rPr>
              <a:t>a</a:t>
            </a:r>
            <a:r>
              <a:rPr lang="en-US" sz="1100" b="0" i="0" u="none" strike="noStrike" baseline="0" dirty="0">
                <a:solidFill>
                  <a:srgbClr val="000000"/>
                </a:solidFill>
                <a:latin typeface="Arial"/>
                <a:cs typeface="Arial"/>
              </a:rPr>
              <a:t> = 0.05 but not at </a:t>
            </a:r>
            <a:r>
              <a:rPr lang="en-US" sz="1100" b="0" i="0" u="none" strike="noStrike" baseline="0" dirty="0">
                <a:solidFill>
                  <a:srgbClr val="000000"/>
                </a:solidFill>
                <a:latin typeface="Symbol"/>
              </a:rPr>
              <a:t>a</a:t>
            </a:r>
            <a:r>
              <a:rPr lang="en-US" sz="1100" b="0" i="0" u="none" strike="noStrike" baseline="0" dirty="0">
                <a:solidFill>
                  <a:srgbClr val="000000"/>
                </a:solidFill>
                <a:latin typeface="Arial"/>
                <a:cs typeface="Arial"/>
              </a:rPr>
              <a:t> = 0.01.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ctrTitle"/>
          </p:nvPr>
        </p:nvSpPr>
        <p:spPr>
          <a:xfrm>
            <a:off x="609600" y="457200"/>
            <a:ext cx="7772400" cy="914400"/>
          </a:xfrm>
        </p:spPr>
        <p:txBody>
          <a:bodyPr/>
          <a:lstStyle/>
          <a:p>
            <a:pPr eaLnBrk="1" hangingPunct="1">
              <a:defRPr/>
            </a:pPr>
            <a:r>
              <a:rPr lang="en-US" sz="3600" b="1" dirty="0">
                <a:solidFill>
                  <a:srgbClr val="C00000"/>
                </a:solidFill>
                <a:effectLst>
                  <a:outerShdw blurRad="38100" dist="38100" dir="2700000" algn="tl">
                    <a:srgbClr val="000000">
                      <a:alpha val="43137"/>
                    </a:srgbClr>
                  </a:outerShdw>
                </a:effectLst>
                <a:latin typeface="Comic Sans MS" pitchFamily="66" charset="0"/>
              </a:rPr>
              <a:t>Decision Rule</a:t>
            </a:r>
          </a:p>
        </p:txBody>
      </p:sp>
      <p:sp>
        <p:nvSpPr>
          <p:cNvPr id="159750" name="Text Box 6"/>
          <p:cNvSpPr txBox="1">
            <a:spLocks noChangeArrowheads="1"/>
          </p:cNvSpPr>
          <p:nvPr/>
        </p:nvSpPr>
        <p:spPr bwMode="auto">
          <a:xfrm>
            <a:off x="1343025" y="4989513"/>
            <a:ext cx="609600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lang="en-US" sz="2000" b="1" dirty="0">
                <a:solidFill>
                  <a:schemeClr val="tx2">
                    <a:lumMod val="75000"/>
                  </a:schemeClr>
                </a:solidFill>
              </a:rPr>
              <a:t>Critical Value:     </a:t>
            </a:r>
            <a:r>
              <a:rPr lang="en-US" sz="2000" b="1" i="1" dirty="0" err="1">
                <a:solidFill>
                  <a:schemeClr val="accent2"/>
                </a:solidFill>
              </a:rPr>
              <a:t>F</a:t>
            </a:r>
            <a:r>
              <a:rPr lang="en-US" sz="2000" b="1" baseline="-25000" dirty="0" err="1">
                <a:solidFill>
                  <a:schemeClr val="accent2"/>
                </a:solidFill>
              </a:rPr>
              <a:t>crit</a:t>
            </a:r>
            <a:r>
              <a:rPr lang="en-US" sz="2000" b="1" i="1" dirty="0">
                <a:solidFill>
                  <a:schemeClr val="accent2"/>
                </a:solidFill>
              </a:rPr>
              <a:t> </a:t>
            </a:r>
            <a:r>
              <a:rPr lang="en-US" sz="2000" b="1" dirty="0">
                <a:solidFill>
                  <a:schemeClr val="accent2"/>
                </a:solidFill>
              </a:rPr>
              <a:t>= 3.806   (for </a:t>
            </a:r>
            <a:r>
              <a:rPr lang="en-US" sz="2000" b="1" dirty="0" err="1">
                <a:solidFill>
                  <a:schemeClr val="accent2"/>
                </a:solidFill>
              </a:rPr>
              <a:t>d.f.</a:t>
            </a:r>
            <a:r>
              <a:rPr lang="en-US" sz="2000" b="1" dirty="0">
                <a:solidFill>
                  <a:schemeClr val="accent2"/>
                </a:solidFill>
              </a:rPr>
              <a:t> = 2, 13)</a:t>
            </a:r>
          </a:p>
        </p:txBody>
      </p:sp>
      <p:pic>
        <p:nvPicPr>
          <p:cNvPr id="15364" name="Picture 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8150" y="1350963"/>
            <a:ext cx="5465763" cy="3484562"/>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 Box 6"/>
          <p:cNvSpPr txBox="1">
            <a:spLocks noChangeArrowheads="1"/>
          </p:cNvSpPr>
          <p:nvPr/>
        </p:nvSpPr>
        <p:spPr bwMode="auto">
          <a:xfrm>
            <a:off x="1341438" y="5397500"/>
            <a:ext cx="5029200" cy="401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lang="en-US" sz="2000" b="1" dirty="0">
                <a:solidFill>
                  <a:schemeClr val="tx2">
                    <a:lumMod val="75000"/>
                  </a:schemeClr>
                </a:solidFill>
              </a:rPr>
              <a:t>Test Statistic:       </a:t>
            </a:r>
            <a:r>
              <a:rPr lang="en-US" sz="2000" b="1" i="1" dirty="0" err="1">
                <a:solidFill>
                  <a:schemeClr val="accent2"/>
                </a:solidFill>
              </a:rPr>
              <a:t>F</a:t>
            </a:r>
            <a:r>
              <a:rPr lang="en-US" sz="2000" b="1" baseline="-25000" dirty="0" err="1">
                <a:solidFill>
                  <a:schemeClr val="accent2"/>
                </a:solidFill>
              </a:rPr>
              <a:t>calc</a:t>
            </a:r>
            <a:r>
              <a:rPr lang="en-US" sz="2000" b="1" dirty="0">
                <a:solidFill>
                  <a:schemeClr val="accent2"/>
                </a:solidFill>
              </a:rPr>
              <a:t> = 4.102 </a:t>
            </a:r>
          </a:p>
        </p:txBody>
      </p:sp>
      <p:sp>
        <p:nvSpPr>
          <p:cNvPr id="18" name="Text Box 6"/>
          <p:cNvSpPr txBox="1">
            <a:spLocks noChangeArrowheads="1"/>
          </p:cNvSpPr>
          <p:nvPr/>
        </p:nvSpPr>
        <p:spPr bwMode="auto">
          <a:xfrm>
            <a:off x="1366838" y="5807075"/>
            <a:ext cx="7472362"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lang="en-US" sz="2000" b="1" dirty="0">
                <a:solidFill>
                  <a:schemeClr val="tx2">
                    <a:lumMod val="75000"/>
                  </a:schemeClr>
                </a:solidFill>
              </a:rPr>
              <a:t>Decision:              </a:t>
            </a:r>
            <a:r>
              <a:rPr lang="en-US" sz="2000" b="1" dirty="0">
                <a:solidFill>
                  <a:schemeClr val="accent2"/>
                </a:solidFill>
              </a:rPr>
              <a:t>Reject </a:t>
            </a:r>
            <a:r>
              <a:rPr lang="en-US" sz="2000" b="1" i="1" dirty="0">
                <a:solidFill>
                  <a:schemeClr val="accent2"/>
                </a:solidFill>
              </a:rPr>
              <a:t>H</a:t>
            </a:r>
            <a:r>
              <a:rPr lang="en-US" sz="2000" b="1" baseline="-25000" dirty="0">
                <a:solidFill>
                  <a:schemeClr val="accent2"/>
                </a:solidFill>
              </a:rPr>
              <a:t>0</a:t>
            </a:r>
            <a:r>
              <a:rPr lang="en-US" sz="2000" b="1" dirty="0">
                <a:solidFill>
                  <a:schemeClr val="accent2"/>
                </a:solidFill>
              </a:rPr>
              <a:t> (conclude that the means differ)</a:t>
            </a:r>
            <a:endParaRPr lang="en-US" sz="2000" b="1" i="1" dirty="0">
              <a:solidFill>
                <a:schemeClr val="accent2"/>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ctrTitle"/>
          </p:nvPr>
        </p:nvSpPr>
        <p:spPr>
          <a:xfrm>
            <a:off x="609600" y="457200"/>
            <a:ext cx="7772400" cy="914400"/>
          </a:xfrm>
        </p:spPr>
        <p:txBody>
          <a:bodyPr/>
          <a:lstStyle/>
          <a:p>
            <a:pPr eaLnBrk="1" hangingPunct="1">
              <a:defRPr/>
            </a:pPr>
            <a:r>
              <a:rPr lang="en-US" sz="3600" b="1" dirty="0">
                <a:solidFill>
                  <a:srgbClr val="C00000"/>
                </a:solidFill>
                <a:effectLst>
                  <a:outerShdw blurRad="38100" dist="38100" dir="2700000" algn="tl">
                    <a:srgbClr val="000000">
                      <a:alpha val="43137"/>
                    </a:srgbClr>
                  </a:outerShdw>
                </a:effectLst>
                <a:latin typeface="Comic Sans MS" pitchFamily="66" charset="0"/>
              </a:rPr>
              <a:t>Interpretation</a:t>
            </a:r>
          </a:p>
        </p:txBody>
      </p:sp>
      <p:sp>
        <p:nvSpPr>
          <p:cNvPr id="16387" name="Text Box 6"/>
          <p:cNvSpPr txBox="1">
            <a:spLocks noChangeArrowheads="1"/>
          </p:cNvSpPr>
          <p:nvPr/>
        </p:nvSpPr>
        <p:spPr bwMode="auto">
          <a:xfrm>
            <a:off x="762000" y="1447800"/>
            <a:ext cx="1752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b="1" i="1">
                <a:solidFill>
                  <a:schemeClr val="accent2"/>
                </a:solidFill>
              </a:rPr>
              <a:t>F Statistic:</a:t>
            </a:r>
          </a:p>
        </p:txBody>
      </p:sp>
      <p:sp>
        <p:nvSpPr>
          <p:cNvPr id="16388" name="Text Box 7"/>
          <p:cNvSpPr txBox="1">
            <a:spLocks noChangeArrowheads="1"/>
          </p:cNvSpPr>
          <p:nvPr/>
        </p:nvSpPr>
        <p:spPr bwMode="auto">
          <a:xfrm>
            <a:off x="838200" y="2667000"/>
            <a:ext cx="3352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b="1" i="1">
                <a:solidFill>
                  <a:schemeClr val="accent2"/>
                </a:solidFill>
              </a:rPr>
              <a:t>P-Value:</a:t>
            </a:r>
          </a:p>
        </p:txBody>
      </p:sp>
      <p:sp>
        <p:nvSpPr>
          <p:cNvPr id="16389" name="Text Box 8"/>
          <p:cNvSpPr txBox="1">
            <a:spLocks noChangeArrowheads="1"/>
          </p:cNvSpPr>
          <p:nvPr/>
        </p:nvSpPr>
        <p:spPr bwMode="auto">
          <a:xfrm>
            <a:off x="762000" y="1905000"/>
            <a:ext cx="71628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800"/>
              <a:t>Because </a:t>
            </a:r>
            <a:r>
              <a:rPr lang="en-US" sz="1800" i="1"/>
              <a:t>F</a:t>
            </a:r>
            <a:r>
              <a:rPr lang="en-US" sz="1800"/>
              <a:t> = 4.102 exceeds </a:t>
            </a:r>
            <a:r>
              <a:rPr lang="en-US" sz="1800" i="1"/>
              <a:t>F</a:t>
            </a:r>
            <a:r>
              <a:rPr lang="en-US" sz="1800" baseline="-25000"/>
              <a:t>crit</a:t>
            </a:r>
            <a:r>
              <a:rPr lang="en-US" sz="1800"/>
              <a:t> =3.806, there is a significant difference between treatment groups at </a:t>
            </a:r>
            <a:r>
              <a:rPr lang="el-GR" sz="1800" i="1">
                <a:latin typeface="Calibri" pitchFamily="34" charset="0"/>
                <a:cs typeface="Calibri" pitchFamily="34" charset="0"/>
              </a:rPr>
              <a:t>α</a:t>
            </a:r>
            <a:r>
              <a:rPr lang="en-US" sz="1800"/>
              <a:t> = 0.05.  We use d.f. = 2,13 for the F test.  </a:t>
            </a:r>
          </a:p>
        </p:txBody>
      </p:sp>
      <p:sp>
        <p:nvSpPr>
          <p:cNvPr id="16390" name="Line 9"/>
          <p:cNvSpPr>
            <a:spLocks noChangeShapeType="1"/>
          </p:cNvSpPr>
          <p:nvPr/>
        </p:nvSpPr>
        <p:spPr bwMode="auto">
          <a:xfrm flipH="1" flipV="1">
            <a:off x="4343400" y="2438400"/>
            <a:ext cx="914400" cy="304800"/>
          </a:xfrm>
          <a:prstGeom prst="line">
            <a:avLst/>
          </a:prstGeom>
          <a:noFill/>
          <a:ln w="158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6391" name="Text Box 11"/>
          <p:cNvSpPr txBox="1">
            <a:spLocks noChangeArrowheads="1"/>
          </p:cNvSpPr>
          <p:nvPr/>
        </p:nvSpPr>
        <p:spPr bwMode="auto">
          <a:xfrm>
            <a:off x="5181600" y="2667000"/>
            <a:ext cx="33528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sz="1400" i="1">
                <a:solidFill>
                  <a:srgbClr val="C00000"/>
                </a:solidFill>
                <a:latin typeface="Arial" charset="0"/>
              </a:rPr>
              <a:t>Note:</a:t>
            </a:r>
            <a:r>
              <a:rPr lang="en-US" sz="1400">
                <a:solidFill>
                  <a:srgbClr val="C00000"/>
                </a:solidFill>
                <a:latin typeface="Arial" charset="0"/>
              </a:rPr>
              <a:t>  Excel uses </a:t>
            </a:r>
            <a:r>
              <a:rPr lang="el-GR" sz="1400" i="1">
                <a:solidFill>
                  <a:srgbClr val="C00000"/>
                </a:solidFill>
                <a:latin typeface="Calibri" pitchFamily="34" charset="0"/>
                <a:cs typeface="Calibri" pitchFamily="34" charset="0"/>
              </a:rPr>
              <a:t>α</a:t>
            </a:r>
            <a:r>
              <a:rPr lang="en-US" sz="1400">
                <a:solidFill>
                  <a:srgbClr val="C00000"/>
                </a:solidFill>
                <a:latin typeface="Arial" charset="0"/>
              </a:rPr>
              <a:t> = 0.05 as a default.</a:t>
            </a:r>
          </a:p>
        </p:txBody>
      </p:sp>
      <p:sp>
        <p:nvSpPr>
          <p:cNvPr id="16392" name="Text Box 12"/>
          <p:cNvSpPr txBox="1">
            <a:spLocks noChangeArrowheads="1"/>
          </p:cNvSpPr>
          <p:nvPr/>
        </p:nvSpPr>
        <p:spPr bwMode="auto">
          <a:xfrm>
            <a:off x="838200" y="3048000"/>
            <a:ext cx="6705600" cy="1465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800"/>
              <a:t>The </a:t>
            </a:r>
            <a:r>
              <a:rPr lang="en-US" sz="1800" i="1"/>
              <a:t>p</a:t>
            </a:r>
            <a:r>
              <a:rPr lang="en-US" sz="1800"/>
              <a:t>-value of  0.042 says that an </a:t>
            </a:r>
            <a:r>
              <a:rPr lang="en-US" sz="1800" i="1"/>
              <a:t>F</a:t>
            </a:r>
            <a:r>
              <a:rPr lang="en-US" sz="1800"/>
              <a:t> statistic as large as 4.102 would arise by chance in only 4.2% of the samples if the null hypothesis were true (i.e., if the population means were the same).  Since the </a:t>
            </a:r>
            <a:r>
              <a:rPr lang="en-US" sz="1800" i="1"/>
              <a:t>p</a:t>
            </a:r>
            <a:r>
              <a:rPr lang="en-US" sz="1800"/>
              <a:t>-value is less than 0.05, we could reject the hypothesis of equal group means at </a:t>
            </a:r>
            <a:r>
              <a:rPr lang="el-GR" sz="1800" i="1">
                <a:latin typeface="Calibri" pitchFamily="34" charset="0"/>
                <a:cs typeface="Calibri" pitchFamily="34" charset="0"/>
              </a:rPr>
              <a:t>α</a:t>
            </a:r>
            <a:r>
              <a:rPr lang="en-US" sz="1800"/>
              <a:t> = 0.05, but not at </a:t>
            </a:r>
            <a:r>
              <a:rPr lang="el-GR" sz="1800" i="1">
                <a:latin typeface="Calibri" pitchFamily="34" charset="0"/>
                <a:cs typeface="Calibri" pitchFamily="34" charset="0"/>
              </a:rPr>
              <a:t>α</a:t>
            </a:r>
            <a:r>
              <a:rPr lang="en-US" sz="1800"/>
              <a:t> = 0.025.</a:t>
            </a:r>
          </a:p>
        </p:txBody>
      </p:sp>
      <p:sp>
        <p:nvSpPr>
          <p:cNvPr id="16393" name="Text Box 13"/>
          <p:cNvSpPr txBox="1">
            <a:spLocks noChangeArrowheads="1"/>
          </p:cNvSpPr>
          <p:nvPr/>
        </p:nvSpPr>
        <p:spPr bwMode="auto">
          <a:xfrm>
            <a:off x="838200" y="4648200"/>
            <a:ext cx="2057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b="1" i="1">
                <a:solidFill>
                  <a:schemeClr val="accent2"/>
                </a:solidFill>
              </a:rPr>
              <a:t>Bottom Line:</a:t>
            </a:r>
          </a:p>
        </p:txBody>
      </p:sp>
      <p:sp>
        <p:nvSpPr>
          <p:cNvPr id="16394" name="Text Box 14"/>
          <p:cNvSpPr txBox="1">
            <a:spLocks noChangeArrowheads="1"/>
          </p:cNvSpPr>
          <p:nvPr/>
        </p:nvSpPr>
        <p:spPr bwMode="auto">
          <a:xfrm>
            <a:off x="838200" y="5105400"/>
            <a:ext cx="67056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800"/>
              <a:t>Store type does affect the price of the DVD, though the effect is not extremely significant.</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ctrTitle"/>
          </p:nvPr>
        </p:nvSpPr>
        <p:spPr>
          <a:xfrm>
            <a:off x="609600" y="457200"/>
            <a:ext cx="7772400" cy="914400"/>
          </a:xfrm>
        </p:spPr>
        <p:txBody>
          <a:bodyPr/>
          <a:lstStyle/>
          <a:p>
            <a:pPr eaLnBrk="1" hangingPunct="1">
              <a:defRPr/>
            </a:pPr>
            <a:r>
              <a:rPr lang="en-US" sz="3600" b="1" dirty="0">
                <a:solidFill>
                  <a:srgbClr val="C00000"/>
                </a:solidFill>
                <a:effectLst>
                  <a:outerShdw blurRad="38100" dist="38100" dir="2700000" algn="tl">
                    <a:srgbClr val="000000">
                      <a:alpha val="43137"/>
                    </a:srgbClr>
                  </a:outerShdw>
                </a:effectLst>
                <a:latin typeface="Comic Sans MS" pitchFamily="66" charset="0"/>
              </a:rPr>
              <a:t>Two-Factor ANOVA</a:t>
            </a:r>
            <a:br>
              <a:rPr lang="en-US" sz="3600" b="1" dirty="0">
                <a:solidFill>
                  <a:srgbClr val="C00000"/>
                </a:solidFill>
                <a:effectLst>
                  <a:outerShdw blurRad="38100" dist="38100" dir="2700000" algn="tl">
                    <a:srgbClr val="000000">
                      <a:alpha val="43137"/>
                    </a:srgbClr>
                  </a:outerShdw>
                </a:effectLst>
                <a:latin typeface="Comic Sans MS" pitchFamily="66" charset="0"/>
              </a:rPr>
            </a:br>
            <a:r>
              <a:rPr lang="en-US" sz="3600" b="1" dirty="0">
                <a:solidFill>
                  <a:srgbClr val="C00000"/>
                </a:solidFill>
                <a:effectLst>
                  <a:outerShdw blurRad="38100" dist="38100" dir="2700000" algn="tl">
                    <a:srgbClr val="000000">
                      <a:alpha val="43137"/>
                    </a:srgbClr>
                  </a:outerShdw>
                </a:effectLst>
                <a:latin typeface="Comic Sans MS" pitchFamily="66" charset="0"/>
              </a:rPr>
              <a:t>(Randomized Block)</a:t>
            </a:r>
          </a:p>
        </p:txBody>
      </p:sp>
      <p:sp>
        <p:nvSpPr>
          <p:cNvPr id="17411" name="Text Box 3"/>
          <p:cNvSpPr txBox="1">
            <a:spLocks noChangeArrowheads="1"/>
          </p:cNvSpPr>
          <p:nvPr/>
        </p:nvSpPr>
        <p:spPr bwMode="auto">
          <a:xfrm>
            <a:off x="1905000" y="1752600"/>
            <a:ext cx="4876800"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fontAlgn="b">
              <a:spcBef>
                <a:spcPct val="50000"/>
              </a:spcBef>
            </a:pPr>
            <a:r>
              <a:rPr lang="en-US" sz="2000" b="1" i="1">
                <a:solidFill>
                  <a:srgbClr val="C00000"/>
                </a:solidFill>
                <a:cs typeface="Arial" charset="0"/>
              </a:rPr>
              <a:t>Linear Model Form:</a:t>
            </a:r>
          </a:p>
          <a:p>
            <a:pPr algn="ctr" fontAlgn="b">
              <a:spcBef>
                <a:spcPct val="50000"/>
              </a:spcBef>
            </a:pPr>
            <a:r>
              <a:rPr lang="en-US" b="1">
                <a:solidFill>
                  <a:srgbClr val="C00000"/>
                </a:solidFill>
                <a:cs typeface="Arial" charset="0"/>
              </a:rPr>
              <a:t>   </a:t>
            </a:r>
            <a:r>
              <a:rPr lang="en-US" b="1" i="1">
                <a:solidFill>
                  <a:srgbClr val="C00000"/>
                </a:solidFill>
                <a:cs typeface="Arial" charset="0"/>
              </a:rPr>
              <a:t>Y</a:t>
            </a:r>
            <a:r>
              <a:rPr lang="en-US" b="1" baseline="-30000">
                <a:solidFill>
                  <a:srgbClr val="C00000"/>
                </a:solidFill>
                <a:cs typeface="Arial" charset="0"/>
              </a:rPr>
              <a:t>jk</a:t>
            </a:r>
            <a:r>
              <a:rPr lang="en-US" b="1">
                <a:solidFill>
                  <a:srgbClr val="C00000"/>
                </a:solidFill>
                <a:latin typeface="Arial" charset="0"/>
                <a:cs typeface="Arial" charset="0"/>
              </a:rPr>
              <a:t> = </a:t>
            </a:r>
            <a:r>
              <a:rPr lang="en-US" b="1" i="1">
                <a:solidFill>
                  <a:srgbClr val="C00000"/>
                </a:solidFill>
                <a:latin typeface="Symbol" pitchFamily="18" charset="2"/>
                <a:cs typeface="Arial" charset="0"/>
              </a:rPr>
              <a:t>m</a:t>
            </a:r>
            <a:r>
              <a:rPr lang="en-US" b="1">
                <a:solidFill>
                  <a:srgbClr val="C00000"/>
                </a:solidFill>
                <a:latin typeface="Arial" charset="0"/>
                <a:cs typeface="Arial" charset="0"/>
              </a:rPr>
              <a:t> + </a:t>
            </a:r>
            <a:r>
              <a:rPr lang="en-US" b="1" i="1">
                <a:solidFill>
                  <a:srgbClr val="C00000"/>
                </a:solidFill>
                <a:latin typeface="Symbol" pitchFamily="18" charset="2"/>
                <a:cs typeface="Arial" charset="0"/>
              </a:rPr>
              <a:t>t</a:t>
            </a:r>
            <a:r>
              <a:rPr lang="en-US" b="1" i="1" baseline="-30000">
                <a:solidFill>
                  <a:srgbClr val="C00000"/>
                </a:solidFill>
                <a:cs typeface="Arial" charset="0"/>
              </a:rPr>
              <a:t>j</a:t>
            </a:r>
            <a:r>
              <a:rPr lang="en-US" b="1">
                <a:solidFill>
                  <a:srgbClr val="C00000"/>
                </a:solidFill>
                <a:latin typeface="Arial" charset="0"/>
                <a:cs typeface="Arial" charset="0"/>
              </a:rPr>
              <a:t> + </a:t>
            </a:r>
            <a:r>
              <a:rPr lang="en-US" b="1" i="1">
                <a:solidFill>
                  <a:srgbClr val="C00000"/>
                </a:solidFill>
                <a:latin typeface="Symbol" pitchFamily="18" charset="2"/>
                <a:cs typeface="Arial" charset="0"/>
              </a:rPr>
              <a:t>f</a:t>
            </a:r>
            <a:r>
              <a:rPr lang="en-US" b="1" i="1" baseline="-25000">
                <a:solidFill>
                  <a:srgbClr val="C00000"/>
                </a:solidFill>
                <a:latin typeface="Arial" charset="0"/>
                <a:cs typeface="Arial" charset="0"/>
              </a:rPr>
              <a:t>k</a:t>
            </a:r>
            <a:r>
              <a:rPr lang="en-US" b="1">
                <a:solidFill>
                  <a:srgbClr val="C00000"/>
                </a:solidFill>
                <a:latin typeface="Arial" charset="0"/>
                <a:cs typeface="Arial" charset="0"/>
              </a:rPr>
              <a:t> + </a:t>
            </a:r>
            <a:r>
              <a:rPr lang="en-US" b="1" i="1">
                <a:solidFill>
                  <a:srgbClr val="C00000"/>
                </a:solidFill>
                <a:latin typeface="Symbol" pitchFamily="18" charset="2"/>
                <a:cs typeface="Arial" charset="0"/>
              </a:rPr>
              <a:t>e</a:t>
            </a:r>
            <a:r>
              <a:rPr lang="en-US" b="1" i="1" baseline="-30000">
                <a:solidFill>
                  <a:srgbClr val="C00000"/>
                </a:solidFill>
                <a:cs typeface="Arial" charset="0"/>
              </a:rPr>
              <a:t>jk</a:t>
            </a:r>
            <a:endParaRPr lang="en-US" i="1">
              <a:solidFill>
                <a:srgbClr val="C00000"/>
              </a:solidFill>
            </a:endParaRPr>
          </a:p>
        </p:txBody>
      </p:sp>
      <p:sp>
        <p:nvSpPr>
          <p:cNvPr id="17412" name="Text Box 4"/>
          <p:cNvSpPr txBox="1">
            <a:spLocks noChangeArrowheads="1"/>
          </p:cNvSpPr>
          <p:nvPr/>
        </p:nvSpPr>
        <p:spPr bwMode="auto">
          <a:xfrm>
            <a:off x="4800600" y="2895600"/>
            <a:ext cx="3962400" cy="2682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2000" b="1" i="1">
                <a:solidFill>
                  <a:srgbClr val="C00000"/>
                </a:solidFill>
              </a:rPr>
              <a:t>Definitions</a:t>
            </a:r>
          </a:p>
          <a:p>
            <a:pPr>
              <a:spcBef>
                <a:spcPct val="50000"/>
              </a:spcBef>
            </a:pPr>
            <a:r>
              <a:rPr lang="en-US" sz="2000" i="1"/>
              <a:t>Y</a:t>
            </a:r>
            <a:r>
              <a:rPr lang="en-US" sz="2000" baseline="-25000"/>
              <a:t>ij</a:t>
            </a:r>
            <a:r>
              <a:rPr lang="en-US" sz="2000"/>
              <a:t> = data in treatment j and block k</a:t>
            </a:r>
          </a:p>
          <a:p>
            <a:pPr>
              <a:spcBef>
                <a:spcPct val="50000"/>
              </a:spcBef>
              <a:buFont typeface="Symbol" pitchFamily="18" charset="2"/>
              <a:buNone/>
            </a:pPr>
            <a:r>
              <a:rPr lang="en-US" sz="2000" i="1">
                <a:latin typeface="Symbol" pitchFamily="18" charset="2"/>
              </a:rPr>
              <a:t>m</a:t>
            </a:r>
            <a:r>
              <a:rPr lang="en-US" sz="2000"/>
              <a:t> = common mean</a:t>
            </a:r>
          </a:p>
          <a:p>
            <a:pPr>
              <a:spcBef>
                <a:spcPct val="50000"/>
              </a:spcBef>
              <a:buFont typeface="Symbol" pitchFamily="18" charset="2"/>
              <a:buNone/>
            </a:pPr>
            <a:r>
              <a:rPr lang="en-US" sz="2000" i="1">
                <a:latin typeface="Symbol" pitchFamily="18" charset="2"/>
              </a:rPr>
              <a:t>t</a:t>
            </a:r>
            <a:r>
              <a:rPr lang="en-US" sz="2000" i="1" baseline="-25000"/>
              <a:t>j</a:t>
            </a:r>
            <a:r>
              <a:rPr lang="en-US" sz="2000"/>
              <a:t> = effect due to treatment j</a:t>
            </a:r>
          </a:p>
          <a:p>
            <a:pPr>
              <a:spcBef>
                <a:spcPct val="50000"/>
              </a:spcBef>
              <a:buFont typeface="Symbol" pitchFamily="18" charset="2"/>
              <a:buNone/>
            </a:pPr>
            <a:r>
              <a:rPr lang="en-US" sz="2000" i="1">
                <a:latin typeface="Symbol" pitchFamily="18" charset="2"/>
              </a:rPr>
              <a:t>f</a:t>
            </a:r>
            <a:r>
              <a:rPr lang="en-US" sz="2000" i="1" baseline="-25000"/>
              <a:t>k</a:t>
            </a:r>
            <a:r>
              <a:rPr lang="en-US" sz="2000"/>
              <a:t> = effect due to block k</a:t>
            </a:r>
          </a:p>
          <a:p>
            <a:pPr>
              <a:spcBef>
                <a:spcPct val="50000"/>
              </a:spcBef>
              <a:buFont typeface="Symbol" pitchFamily="18" charset="2"/>
              <a:buNone/>
            </a:pPr>
            <a:r>
              <a:rPr lang="en-US" sz="2000" i="1">
                <a:latin typeface="Symbol" pitchFamily="18" charset="2"/>
              </a:rPr>
              <a:t>e</a:t>
            </a:r>
            <a:r>
              <a:rPr lang="en-US" sz="2000" i="1" baseline="-25000"/>
              <a:t>jk</a:t>
            </a:r>
            <a:r>
              <a:rPr lang="en-US" sz="2000"/>
              <a:t> =  random error</a:t>
            </a:r>
          </a:p>
        </p:txBody>
      </p:sp>
      <p:sp>
        <p:nvSpPr>
          <p:cNvPr id="17413" name="Text Box 5"/>
          <p:cNvSpPr txBox="1">
            <a:spLocks noChangeArrowheads="1"/>
          </p:cNvSpPr>
          <p:nvPr/>
        </p:nvSpPr>
        <p:spPr bwMode="auto">
          <a:xfrm>
            <a:off x="533400" y="2895600"/>
            <a:ext cx="4191000" cy="2682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2000" b="1" i="1">
                <a:solidFill>
                  <a:srgbClr val="C00000"/>
                </a:solidFill>
              </a:rPr>
              <a:t>Hypotheses</a:t>
            </a:r>
          </a:p>
          <a:p>
            <a:pPr>
              <a:spcBef>
                <a:spcPct val="50000"/>
              </a:spcBef>
            </a:pPr>
            <a:r>
              <a:rPr lang="en-US" sz="2000" i="1"/>
              <a:t>H</a:t>
            </a:r>
            <a:r>
              <a:rPr lang="en-US" sz="2000" baseline="-25000"/>
              <a:t>0</a:t>
            </a:r>
            <a:r>
              <a:rPr lang="en-US" sz="2000"/>
              <a:t>: </a:t>
            </a:r>
            <a:r>
              <a:rPr lang="en-US" sz="2000" i="1">
                <a:latin typeface="Symbol" pitchFamily="18" charset="2"/>
              </a:rPr>
              <a:t>t</a:t>
            </a:r>
            <a:r>
              <a:rPr lang="en-US" sz="2000" i="1" baseline="-25000"/>
              <a:t>j</a:t>
            </a:r>
            <a:r>
              <a:rPr lang="en-US" sz="2000"/>
              <a:t> = 0 (no treatment effect exists)</a:t>
            </a:r>
          </a:p>
          <a:p>
            <a:pPr>
              <a:spcBef>
                <a:spcPct val="50000"/>
              </a:spcBef>
            </a:pPr>
            <a:r>
              <a:rPr lang="en-US" sz="2000" i="1"/>
              <a:t>H</a:t>
            </a:r>
            <a:r>
              <a:rPr lang="en-US" sz="2000" baseline="-25000"/>
              <a:t>1</a:t>
            </a:r>
            <a:r>
              <a:rPr lang="en-US" sz="2000"/>
              <a:t>: </a:t>
            </a:r>
            <a:r>
              <a:rPr lang="en-US" sz="2000" i="1">
                <a:latin typeface="Symbol" pitchFamily="18" charset="2"/>
              </a:rPr>
              <a:t>t</a:t>
            </a:r>
            <a:r>
              <a:rPr lang="en-US" sz="2000" i="1" baseline="-25000"/>
              <a:t>j</a:t>
            </a:r>
            <a:r>
              <a:rPr lang="en-US" sz="2000"/>
              <a:t> </a:t>
            </a:r>
            <a:r>
              <a:rPr lang="en-US" sz="2000">
                <a:sym typeface="Symbol" pitchFamily="18" charset="2"/>
              </a:rPr>
              <a:t> 0 (treatment effect exists)</a:t>
            </a:r>
          </a:p>
          <a:p>
            <a:pPr>
              <a:spcBef>
                <a:spcPct val="50000"/>
              </a:spcBef>
            </a:pPr>
            <a:endParaRPr lang="en-US" sz="2000">
              <a:sym typeface="Symbol" pitchFamily="18" charset="2"/>
            </a:endParaRPr>
          </a:p>
          <a:p>
            <a:pPr>
              <a:spcBef>
                <a:spcPct val="50000"/>
              </a:spcBef>
            </a:pPr>
            <a:r>
              <a:rPr lang="en-US" sz="2000" i="1"/>
              <a:t>H</a:t>
            </a:r>
            <a:r>
              <a:rPr lang="en-US" sz="2000" baseline="-25000"/>
              <a:t>0</a:t>
            </a:r>
            <a:r>
              <a:rPr lang="en-US" sz="2000"/>
              <a:t>: </a:t>
            </a:r>
            <a:r>
              <a:rPr lang="en-US" sz="2000" i="1">
                <a:latin typeface="Symbol" pitchFamily="18" charset="2"/>
              </a:rPr>
              <a:t>f</a:t>
            </a:r>
            <a:r>
              <a:rPr lang="en-US" sz="2000" i="1" baseline="-25000"/>
              <a:t>k</a:t>
            </a:r>
            <a:r>
              <a:rPr lang="en-US" sz="2000"/>
              <a:t> = 0 (no block effect exists)</a:t>
            </a:r>
          </a:p>
          <a:p>
            <a:pPr>
              <a:spcBef>
                <a:spcPct val="50000"/>
              </a:spcBef>
            </a:pPr>
            <a:r>
              <a:rPr lang="en-US" sz="2000" i="1"/>
              <a:t>H</a:t>
            </a:r>
            <a:r>
              <a:rPr lang="en-US" sz="2000" baseline="-25000"/>
              <a:t>1</a:t>
            </a:r>
            <a:r>
              <a:rPr lang="en-US" sz="2000"/>
              <a:t>: </a:t>
            </a:r>
            <a:r>
              <a:rPr lang="en-US" sz="2000" i="1">
                <a:latin typeface="Symbol" pitchFamily="18" charset="2"/>
              </a:rPr>
              <a:t>f</a:t>
            </a:r>
            <a:r>
              <a:rPr lang="en-US" sz="2000" i="1" baseline="-25000"/>
              <a:t>k</a:t>
            </a:r>
            <a:r>
              <a:rPr lang="en-US" sz="2000"/>
              <a:t> </a:t>
            </a:r>
            <a:r>
              <a:rPr lang="en-US" sz="2000">
                <a:sym typeface="Symbol" pitchFamily="18" charset="2"/>
              </a:rPr>
              <a:t> 0 (block effect exists)</a:t>
            </a:r>
          </a:p>
        </p:txBody>
      </p:sp>
      <p:sp>
        <p:nvSpPr>
          <p:cNvPr id="17414" name="Text Box 6"/>
          <p:cNvSpPr txBox="1">
            <a:spLocks noChangeArrowheads="1"/>
          </p:cNvSpPr>
          <p:nvPr/>
        </p:nvSpPr>
        <p:spPr bwMode="auto">
          <a:xfrm>
            <a:off x="1219200" y="5715000"/>
            <a:ext cx="64008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800" b="1" i="1">
                <a:solidFill>
                  <a:srgbClr val="C00000"/>
                </a:solidFill>
              </a:rPr>
              <a:t>Note</a:t>
            </a:r>
            <a:r>
              <a:rPr lang="en-US" sz="1800"/>
              <a:t>  This notation is for a </a:t>
            </a:r>
            <a:r>
              <a:rPr lang="en-US" sz="1800" i="1"/>
              <a:t>fixed effects</a:t>
            </a:r>
            <a:r>
              <a:rPr lang="en-US" sz="1800"/>
              <a:t> model.  If </a:t>
            </a:r>
            <a:r>
              <a:rPr lang="en-US" sz="1800" i="1">
                <a:latin typeface="Symbol" pitchFamily="18" charset="2"/>
              </a:rPr>
              <a:t>t</a:t>
            </a:r>
            <a:r>
              <a:rPr lang="en-US" sz="1800" i="1" baseline="-25000"/>
              <a:t>j</a:t>
            </a:r>
            <a:r>
              <a:rPr lang="en-US" sz="1800"/>
              <a:t> = 0 and </a:t>
            </a:r>
            <a:r>
              <a:rPr lang="en-US" sz="1800" i="1">
                <a:latin typeface="Symbol" pitchFamily="18" charset="2"/>
              </a:rPr>
              <a:t>f</a:t>
            </a:r>
            <a:r>
              <a:rPr lang="en-US" sz="1800" i="1" baseline="-25000"/>
              <a:t>k</a:t>
            </a:r>
            <a:r>
              <a:rPr lang="en-US" sz="1800"/>
              <a:t> = 0, the model collapses to </a:t>
            </a:r>
            <a:r>
              <a:rPr lang="en-US" sz="1800" i="1"/>
              <a:t>Y</a:t>
            </a:r>
            <a:r>
              <a:rPr lang="en-US" sz="1800" baseline="-25000"/>
              <a:t>jk</a:t>
            </a:r>
            <a:r>
              <a:rPr lang="en-US" sz="1800"/>
              <a:t> = </a:t>
            </a:r>
            <a:r>
              <a:rPr lang="en-US" sz="1800" i="1">
                <a:latin typeface="Symbol" pitchFamily="18" charset="2"/>
              </a:rPr>
              <a:t>m</a:t>
            </a:r>
            <a:r>
              <a:rPr lang="en-US" sz="1800"/>
              <a:t> + </a:t>
            </a:r>
            <a:r>
              <a:rPr lang="en-US" sz="1800" i="1">
                <a:latin typeface="Symbol" pitchFamily="18" charset="2"/>
              </a:rPr>
              <a:t>e</a:t>
            </a:r>
            <a:r>
              <a:rPr lang="en-US" sz="1800" i="1" baseline="-25000"/>
              <a:t>jk</a:t>
            </a:r>
            <a:r>
              <a:rPr lang="en-US" sz="1800"/>
              <a:t> which says that each observed data value is the mean perturbed by some random error.</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ctrTitle"/>
          </p:nvPr>
        </p:nvSpPr>
        <p:spPr>
          <a:xfrm>
            <a:off x="609600" y="457200"/>
            <a:ext cx="7315200" cy="914400"/>
          </a:xfrm>
        </p:spPr>
        <p:txBody>
          <a:bodyPr/>
          <a:lstStyle/>
          <a:p>
            <a:pPr eaLnBrk="1" hangingPunct="1">
              <a:defRPr/>
            </a:pPr>
            <a:r>
              <a:rPr lang="en-US" sz="3600" b="1" dirty="0">
                <a:solidFill>
                  <a:srgbClr val="C00000"/>
                </a:solidFill>
                <a:effectLst>
                  <a:outerShdw blurRad="38100" dist="38100" dir="2700000" algn="tl">
                    <a:srgbClr val="000000">
                      <a:alpha val="43137"/>
                    </a:srgbClr>
                  </a:outerShdw>
                </a:effectLst>
                <a:latin typeface="Comic Sans MS" pitchFamily="66" charset="0"/>
              </a:rPr>
              <a:t>Data Format</a:t>
            </a:r>
          </a:p>
        </p:txBody>
      </p:sp>
      <p:sp>
        <p:nvSpPr>
          <p:cNvPr id="18435" name="Text Box 9"/>
          <p:cNvSpPr txBox="1">
            <a:spLocks noChangeArrowheads="1"/>
          </p:cNvSpPr>
          <p:nvPr/>
        </p:nvSpPr>
        <p:spPr bwMode="auto">
          <a:xfrm>
            <a:off x="1143000" y="2133600"/>
            <a:ext cx="64008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spcBef>
                <a:spcPct val="50000"/>
              </a:spcBef>
            </a:pPr>
            <a:r>
              <a:rPr lang="en-US" sz="2000">
                <a:solidFill>
                  <a:srgbClr val="C00000"/>
                </a:solidFill>
                <a:latin typeface="Arial" charset="0"/>
              </a:rPr>
              <a:t>Example of 3x3 Format (two-factor unreplicated)</a:t>
            </a:r>
          </a:p>
        </p:txBody>
      </p:sp>
      <p:sp>
        <p:nvSpPr>
          <p:cNvPr id="18436" name="Text Box 10"/>
          <p:cNvSpPr txBox="1">
            <a:spLocks noChangeArrowheads="1"/>
          </p:cNvSpPr>
          <p:nvPr/>
        </p:nvSpPr>
        <p:spPr bwMode="auto">
          <a:xfrm>
            <a:off x="5791200" y="3124200"/>
            <a:ext cx="22860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spcBef>
                <a:spcPct val="50000"/>
              </a:spcBef>
            </a:pPr>
            <a:r>
              <a:rPr lang="en-US" sz="2000" i="1"/>
              <a:t>Stacked Format</a:t>
            </a:r>
          </a:p>
          <a:p>
            <a:pPr algn="ctr"/>
            <a:r>
              <a:rPr lang="en-US" sz="2000" i="1"/>
              <a:t>(Minitab)</a:t>
            </a:r>
          </a:p>
        </p:txBody>
      </p:sp>
      <p:sp>
        <p:nvSpPr>
          <p:cNvPr id="18437" name="Text Box 11"/>
          <p:cNvSpPr txBox="1">
            <a:spLocks noChangeArrowheads="1"/>
          </p:cNvSpPr>
          <p:nvPr/>
        </p:nvSpPr>
        <p:spPr bwMode="auto">
          <a:xfrm>
            <a:off x="1905000" y="3124200"/>
            <a:ext cx="28194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r>
              <a:rPr lang="en-US" sz="2000" i="1"/>
              <a:t>Row-Column Format</a:t>
            </a:r>
          </a:p>
          <a:p>
            <a:pPr algn="ctr"/>
            <a:r>
              <a:rPr lang="en-US" sz="2000" i="1"/>
              <a:t>(Excel)</a:t>
            </a:r>
          </a:p>
        </p:txBody>
      </p:sp>
      <p:sp>
        <p:nvSpPr>
          <p:cNvPr id="18438" name="Text Box 13"/>
          <p:cNvSpPr txBox="1">
            <a:spLocks noChangeArrowheads="1"/>
          </p:cNvSpPr>
          <p:nvPr/>
        </p:nvSpPr>
        <p:spPr bwMode="auto">
          <a:xfrm>
            <a:off x="838200" y="5715000"/>
            <a:ext cx="45720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200" i="1">
                <a:solidFill>
                  <a:srgbClr val="A50021"/>
                </a:solidFill>
              </a:rPr>
              <a:t>Note:</a:t>
            </a:r>
            <a:r>
              <a:rPr lang="en-US" sz="1200"/>
              <a:t> Often only one factor (</a:t>
            </a:r>
            <a:r>
              <a:rPr lang="en-US" sz="1200" i="1"/>
              <a:t>treatment</a:t>
            </a:r>
            <a:r>
              <a:rPr lang="en-US" sz="1200"/>
              <a:t>) is of research interest, while the other variable (</a:t>
            </a:r>
            <a:r>
              <a:rPr lang="en-US" sz="1200" i="1"/>
              <a:t>block</a:t>
            </a:r>
            <a:r>
              <a:rPr lang="en-US" sz="1200"/>
              <a:t>) serves only to control for a second factor.  The calculations are the same, no matter how you view the design. Usually, the blocking factor is placed in the rows.</a:t>
            </a:r>
          </a:p>
        </p:txBody>
      </p:sp>
      <p:pic>
        <p:nvPicPr>
          <p:cNvPr id="18439" name="Picture 1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3600" y="4038600"/>
            <a:ext cx="1922463" cy="198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40" name="Picture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19200" y="4038600"/>
            <a:ext cx="3365500" cy="957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ctrTitle"/>
          </p:nvPr>
        </p:nvSpPr>
        <p:spPr>
          <a:xfrm>
            <a:off x="533400" y="457200"/>
            <a:ext cx="8153400" cy="914400"/>
          </a:xfrm>
        </p:spPr>
        <p:txBody>
          <a:bodyPr/>
          <a:lstStyle/>
          <a:p>
            <a:pPr eaLnBrk="1" hangingPunct="1">
              <a:defRPr/>
            </a:pPr>
            <a:r>
              <a:rPr lang="en-US" sz="3600" b="1" dirty="0">
                <a:solidFill>
                  <a:srgbClr val="C00000"/>
                </a:solidFill>
                <a:effectLst>
                  <a:outerShdw blurRad="38100" dist="38100" dir="2700000" algn="tl">
                    <a:srgbClr val="000000">
                      <a:alpha val="43137"/>
                    </a:srgbClr>
                  </a:outerShdw>
                </a:effectLst>
                <a:latin typeface="Comic Sans MS" pitchFamily="66" charset="0"/>
              </a:rPr>
              <a:t>Example: Pollution</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1219200"/>
            <a:ext cx="6597181" cy="381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5181600"/>
            <a:ext cx="3028950" cy="1343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05400" y="5181600"/>
            <a:ext cx="2447925" cy="1343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4"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28622" y="1905000"/>
            <a:ext cx="2652713" cy="621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ctrTitle"/>
          </p:nvPr>
        </p:nvSpPr>
        <p:spPr>
          <a:xfrm>
            <a:off x="609600" y="457200"/>
            <a:ext cx="7772400" cy="914400"/>
          </a:xfrm>
        </p:spPr>
        <p:txBody>
          <a:bodyPr/>
          <a:lstStyle/>
          <a:p>
            <a:pPr eaLnBrk="1" hangingPunct="1">
              <a:defRPr/>
            </a:pPr>
            <a:r>
              <a:rPr lang="en-US" sz="3600" b="1" dirty="0">
                <a:solidFill>
                  <a:srgbClr val="C00000"/>
                </a:solidFill>
                <a:effectLst>
                  <a:outerShdw blurRad="38100" dist="38100" dir="2700000" algn="tl">
                    <a:srgbClr val="000000">
                      <a:alpha val="43137"/>
                    </a:srgbClr>
                  </a:outerShdw>
                </a:effectLst>
                <a:latin typeface="Comic Sans MS" pitchFamily="66" charset="0"/>
              </a:rPr>
              <a:t>ANOVA Table: 2-Factor</a:t>
            </a:r>
          </a:p>
        </p:txBody>
      </p:sp>
      <p:sp>
        <p:nvSpPr>
          <p:cNvPr id="20483" name="Text Box 3"/>
          <p:cNvSpPr txBox="1">
            <a:spLocks noChangeArrowheads="1"/>
          </p:cNvSpPr>
          <p:nvPr/>
        </p:nvSpPr>
        <p:spPr bwMode="auto">
          <a:xfrm>
            <a:off x="670736" y="5486400"/>
            <a:ext cx="4129863"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sz="1600" i="1" dirty="0">
                <a:solidFill>
                  <a:srgbClr val="A50021"/>
                </a:solidFill>
              </a:rPr>
              <a:t>Definitions</a:t>
            </a:r>
          </a:p>
          <a:p>
            <a:r>
              <a:rPr lang="en-US" sz="1600" i="1" dirty="0"/>
              <a:t>c</a:t>
            </a:r>
            <a:r>
              <a:rPr lang="en-US" sz="1600" dirty="0"/>
              <a:t> = number of columns</a:t>
            </a:r>
          </a:p>
          <a:p>
            <a:r>
              <a:rPr lang="en-US" sz="1600" i="1" dirty="0"/>
              <a:t>r</a:t>
            </a:r>
            <a:r>
              <a:rPr lang="en-US" sz="1600" dirty="0"/>
              <a:t> = number of rows </a:t>
            </a:r>
          </a:p>
          <a:p>
            <a:r>
              <a:rPr lang="en-US" sz="1600" i="1" dirty="0"/>
              <a:t>n</a:t>
            </a:r>
            <a:r>
              <a:rPr lang="en-US" sz="1600" dirty="0"/>
              <a:t> = number of observations</a:t>
            </a:r>
          </a:p>
        </p:txBody>
      </p:sp>
      <p:sp>
        <p:nvSpPr>
          <p:cNvPr id="20484" name="Text Box 6"/>
          <p:cNvSpPr txBox="1">
            <a:spLocks noChangeArrowheads="1"/>
          </p:cNvSpPr>
          <p:nvPr/>
        </p:nvSpPr>
        <p:spPr bwMode="auto">
          <a:xfrm>
            <a:off x="533400" y="1447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b="1" i="1">
                <a:solidFill>
                  <a:schemeClr val="accent2"/>
                </a:solidFill>
              </a:rPr>
              <a:t>General format:</a:t>
            </a:r>
          </a:p>
        </p:txBody>
      </p:sp>
      <p:sp>
        <p:nvSpPr>
          <p:cNvPr id="20485" name="Text Box 7"/>
          <p:cNvSpPr txBox="1">
            <a:spLocks noChangeArrowheads="1"/>
          </p:cNvSpPr>
          <p:nvPr/>
        </p:nvSpPr>
        <p:spPr bwMode="auto">
          <a:xfrm>
            <a:off x="533400" y="3505201"/>
            <a:ext cx="83058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b="1" i="1" dirty="0">
                <a:solidFill>
                  <a:schemeClr val="accent2"/>
                </a:solidFill>
              </a:rPr>
              <a:t>Illustration</a:t>
            </a:r>
            <a:r>
              <a:rPr lang="en-US" b="1" i="1" dirty="0" smtClean="0">
                <a:solidFill>
                  <a:schemeClr val="accent2"/>
                </a:solidFill>
              </a:rPr>
              <a:t>: Air Pollution   (r = 4 freeways, c = 5 times of day) </a:t>
            </a:r>
            <a:endParaRPr lang="en-US" b="1" i="1" dirty="0">
              <a:solidFill>
                <a:schemeClr val="accent2"/>
              </a:solidFill>
            </a:endParaRPr>
          </a:p>
        </p:txBody>
      </p:sp>
      <p:sp>
        <p:nvSpPr>
          <p:cNvPr id="20486" name="Text Box 8"/>
          <p:cNvSpPr txBox="1">
            <a:spLocks noChangeArrowheads="1"/>
          </p:cNvSpPr>
          <p:nvPr/>
        </p:nvSpPr>
        <p:spPr bwMode="auto">
          <a:xfrm>
            <a:off x="5334000" y="5730875"/>
            <a:ext cx="33528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600" dirty="0"/>
              <a:t>If </a:t>
            </a:r>
            <a:r>
              <a:rPr lang="en-US" sz="1600" i="1" dirty="0"/>
              <a:t>F</a:t>
            </a:r>
            <a:r>
              <a:rPr lang="en-US" sz="1600" dirty="0"/>
              <a:t> exceeds </a:t>
            </a:r>
            <a:r>
              <a:rPr lang="en-US" sz="1600" i="1" dirty="0" err="1"/>
              <a:t>F</a:t>
            </a:r>
            <a:r>
              <a:rPr lang="en-US" sz="1600" baseline="-25000" dirty="0" err="1"/>
              <a:t>crit</a:t>
            </a:r>
            <a:r>
              <a:rPr lang="en-US" sz="1600" dirty="0"/>
              <a:t> there is a significant difference between treatment groups at the chosen </a:t>
            </a:r>
            <a:r>
              <a:rPr lang="en-US" sz="1600" dirty="0">
                <a:latin typeface="Symbol" pitchFamily="18" charset="2"/>
              </a:rPr>
              <a:t>a</a:t>
            </a:r>
            <a:r>
              <a:rPr lang="en-US" sz="1600" dirty="0"/>
              <a:t>.</a:t>
            </a:r>
          </a:p>
        </p:txBody>
      </p:sp>
      <p:sp>
        <p:nvSpPr>
          <p:cNvPr id="20487" name="Line 9"/>
          <p:cNvSpPr>
            <a:spLocks noChangeShapeType="1"/>
          </p:cNvSpPr>
          <p:nvPr/>
        </p:nvSpPr>
        <p:spPr bwMode="auto">
          <a:xfrm flipV="1">
            <a:off x="5753100" y="4876800"/>
            <a:ext cx="190500" cy="854075"/>
          </a:xfrm>
          <a:prstGeom prst="line">
            <a:avLst/>
          </a:prstGeom>
          <a:noFill/>
          <a:ln w="158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0488" name="Line 10"/>
          <p:cNvSpPr>
            <a:spLocks noChangeShapeType="1"/>
          </p:cNvSpPr>
          <p:nvPr/>
        </p:nvSpPr>
        <p:spPr bwMode="auto">
          <a:xfrm flipV="1">
            <a:off x="6629400" y="4876800"/>
            <a:ext cx="1066800" cy="854075"/>
          </a:xfrm>
          <a:prstGeom prst="line">
            <a:avLst/>
          </a:prstGeom>
          <a:noFill/>
          <a:ln w="158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1525" y="1905000"/>
            <a:ext cx="7799522"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8077" y="4035056"/>
            <a:ext cx="7415257" cy="133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AutoShape 3"/>
          <p:cNvSpPr>
            <a:spLocks noChangeArrowheads="1"/>
          </p:cNvSpPr>
          <p:nvPr/>
        </p:nvSpPr>
        <p:spPr bwMode="auto">
          <a:xfrm>
            <a:off x="3200400" y="5540374"/>
            <a:ext cx="2057400" cy="1016001"/>
          </a:xfrm>
          <a:prstGeom prst="cloudCallout">
            <a:avLst>
              <a:gd name="adj1" fmla="val 114364"/>
              <a:gd name="adj2" fmla="val -99438"/>
            </a:avLst>
          </a:prstGeom>
          <a:solidFill>
            <a:srgbClr val="FFFFCC"/>
          </a:solidFill>
          <a:ln w="9525">
            <a:solidFill>
              <a:srgbClr val="000000"/>
            </a:solidFill>
            <a:round/>
            <a:headEnd/>
            <a:tailEnd/>
          </a:ln>
          <a:effectLst/>
        </p:spPr>
        <p:txBody>
          <a:bodyPr wrap="square" lIns="27432" tIns="22860" rIns="0" bIns="0" anchor="t"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rtl="0">
              <a:defRPr sz="1000"/>
            </a:pPr>
            <a:r>
              <a:rPr lang="en-US" sz="1050" b="0" i="0" u="none" strike="noStrike" baseline="0" dirty="0">
                <a:solidFill>
                  <a:srgbClr val="000000"/>
                </a:solidFill>
                <a:latin typeface="Arial"/>
                <a:cs typeface="Arial"/>
              </a:rPr>
              <a:t>The small </a:t>
            </a:r>
            <a:r>
              <a:rPr lang="en-US" sz="1050" b="0" i="1" u="none" strike="noStrike" baseline="0" dirty="0">
                <a:solidFill>
                  <a:srgbClr val="000000"/>
                </a:solidFill>
                <a:latin typeface="Arial"/>
                <a:cs typeface="Arial"/>
              </a:rPr>
              <a:t>p</a:t>
            </a:r>
            <a:r>
              <a:rPr lang="en-US" sz="1050" b="0" i="0" u="none" strike="noStrike" baseline="0" dirty="0">
                <a:solidFill>
                  <a:srgbClr val="000000"/>
                </a:solidFill>
                <a:latin typeface="Arial"/>
                <a:cs typeface="Arial"/>
              </a:rPr>
              <a:t>-values for </a:t>
            </a:r>
            <a:r>
              <a:rPr lang="en-US" sz="1050" b="0" i="0" u="none" strike="noStrike" baseline="0" dirty="0">
                <a:solidFill>
                  <a:srgbClr val="0000FF"/>
                </a:solidFill>
                <a:latin typeface="Arial"/>
                <a:cs typeface="Arial"/>
              </a:rPr>
              <a:t>Freeway</a:t>
            </a:r>
            <a:r>
              <a:rPr lang="en-US" sz="1050" b="0" i="0" u="none" strike="noStrike" baseline="0" dirty="0">
                <a:solidFill>
                  <a:srgbClr val="000000"/>
                </a:solidFill>
                <a:latin typeface="Arial"/>
                <a:cs typeface="Arial"/>
              </a:rPr>
              <a:t> and </a:t>
            </a:r>
            <a:r>
              <a:rPr lang="en-US" sz="1050" b="0" i="0" u="none" strike="noStrike" baseline="0" dirty="0">
                <a:solidFill>
                  <a:srgbClr val="0000FF"/>
                </a:solidFill>
                <a:latin typeface="Arial"/>
                <a:cs typeface="Arial"/>
              </a:rPr>
              <a:t>Time of Day</a:t>
            </a:r>
            <a:r>
              <a:rPr lang="en-US" sz="1050" b="0" i="0" u="none" strike="noStrike" baseline="0" dirty="0">
                <a:solidFill>
                  <a:srgbClr val="000000"/>
                </a:solidFill>
                <a:latin typeface="Arial"/>
                <a:cs typeface="Arial"/>
              </a:rPr>
              <a:t> indicate that both factors are significant.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09600" y="457200"/>
            <a:ext cx="7772400" cy="914400"/>
          </a:xfrm>
        </p:spPr>
        <p:txBody>
          <a:bodyPr/>
          <a:lstStyle/>
          <a:p>
            <a:pPr eaLnBrk="1" hangingPunct="1">
              <a:defRPr/>
            </a:pPr>
            <a:r>
              <a:rPr lang="en-US" sz="3600" b="1" dirty="0">
                <a:solidFill>
                  <a:srgbClr val="C00000"/>
                </a:solidFill>
                <a:effectLst>
                  <a:outerShdw blurRad="38100" dist="38100" dir="2700000" algn="tl">
                    <a:srgbClr val="000000">
                      <a:alpha val="43137"/>
                    </a:srgbClr>
                  </a:outerShdw>
                </a:effectLst>
                <a:latin typeface="Comic Sans MS" pitchFamily="66" charset="0"/>
              </a:rPr>
              <a:t>What Is ANOVA?</a:t>
            </a:r>
          </a:p>
        </p:txBody>
      </p:sp>
      <p:sp>
        <p:nvSpPr>
          <p:cNvPr id="3075" name="Text Box 60"/>
          <p:cNvSpPr txBox="1">
            <a:spLocks noChangeArrowheads="1"/>
          </p:cNvSpPr>
          <p:nvPr/>
        </p:nvSpPr>
        <p:spPr bwMode="auto">
          <a:xfrm>
            <a:off x="1524000" y="1905000"/>
            <a:ext cx="6096000" cy="1446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2800" b="1">
                <a:solidFill>
                  <a:srgbClr val="C00000"/>
                </a:solidFill>
              </a:rPr>
              <a:t>ANOVA = AN</a:t>
            </a:r>
            <a:r>
              <a:rPr lang="en-US" sz="2800"/>
              <a:t>alysis </a:t>
            </a:r>
            <a:r>
              <a:rPr lang="en-US" sz="2800" b="1">
                <a:solidFill>
                  <a:srgbClr val="C00000"/>
                </a:solidFill>
              </a:rPr>
              <a:t>O</a:t>
            </a:r>
            <a:r>
              <a:rPr lang="en-US" sz="2800"/>
              <a:t>f </a:t>
            </a:r>
            <a:r>
              <a:rPr lang="en-US" sz="2800" b="1">
                <a:solidFill>
                  <a:srgbClr val="C00000"/>
                </a:solidFill>
              </a:rPr>
              <a:t>VA</a:t>
            </a:r>
            <a:r>
              <a:rPr lang="en-US" sz="2800"/>
              <a:t>riance</a:t>
            </a:r>
          </a:p>
          <a:p>
            <a:pPr>
              <a:spcBef>
                <a:spcPct val="50000"/>
              </a:spcBef>
            </a:pPr>
            <a:r>
              <a:rPr lang="en-US"/>
              <a:t>ANOVA compares the </a:t>
            </a:r>
            <a:r>
              <a:rPr lang="en-US" i="1">
                <a:solidFill>
                  <a:srgbClr val="C00000"/>
                </a:solidFill>
              </a:rPr>
              <a:t>means</a:t>
            </a:r>
            <a:r>
              <a:rPr lang="en-US">
                <a:solidFill>
                  <a:srgbClr val="C00000"/>
                </a:solidFill>
              </a:rPr>
              <a:t> </a:t>
            </a:r>
            <a:r>
              <a:rPr lang="en-US"/>
              <a:t>of several groups.  The groups are sometimes called "treatments"</a:t>
            </a:r>
            <a:endParaRPr lang="en-US" sz="1800"/>
          </a:p>
        </p:txBody>
      </p:sp>
      <p:sp>
        <p:nvSpPr>
          <p:cNvPr id="3076" name="Cloud"/>
          <p:cNvSpPr>
            <a:spLocks noChangeAspect="1" noEditPoints="1" noChangeArrowheads="1"/>
          </p:cNvSpPr>
          <p:nvPr/>
        </p:nvSpPr>
        <p:spPr bwMode="auto">
          <a:xfrm>
            <a:off x="990600" y="3810000"/>
            <a:ext cx="1981200" cy="1600200"/>
          </a:xfrm>
          <a:custGeom>
            <a:avLst/>
            <a:gdLst>
              <a:gd name="T0" fmla="*/ 563633 w 21600"/>
              <a:gd name="T1" fmla="*/ 59274075 h 21600"/>
              <a:gd name="T2" fmla="*/ 90860033 w 21600"/>
              <a:gd name="T3" fmla="*/ 118421912 h 21600"/>
              <a:gd name="T4" fmla="*/ 181568633 w 21600"/>
              <a:gd name="T5" fmla="*/ 59274075 h 21600"/>
              <a:gd name="T6" fmla="*/ 90860033 w 21600"/>
              <a:gd name="T7" fmla="*/ 6778106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lnTo>
                  <a:pt x="1949" y="7180"/>
                </a:ln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FFBE7D"/>
          </a:solidFill>
          <a:ln w="9525">
            <a:solidFill>
              <a:srgbClr val="000000"/>
            </a:solidFill>
            <a:miter lim="800000"/>
            <a:headEnd/>
            <a:tailEnd/>
          </a:ln>
          <a:effectLst>
            <a:outerShdw dist="107763" dir="2700000" algn="ctr" rotWithShape="0">
              <a:srgbClr val="808080"/>
            </a:outerShdw>
          </a:effectLst>
        </p:spPr>
        <p:txBody>
          <a:bodyPr/>
          <a:lstStyle/>
          <a:p>
            <a:pPr algn="ctr"/>
            <a:r>
              <a:rPr lang="en-US"/>
              <a:t>Group 1</a:t>
            </a:r>
          </a:p>
          <a:p>
            <a:pPr algn="ctr"/>
            <a:r>
              <a:rPr lang="en-US" i="1">
                <a:latin typeface="Symbol" pitchFamily="18" charset="2"/>
              </a:rPr>
              <a:t>m</a:t>
            </a:r>
            <a:r>
              <a:rPr lang="en-US" baseline="-25000"/>
              <a:t>1</a:t>
            </a:r>
          </a:p>
          <a:p>
            <a:pPr algn="ctr"/>
            <a:r>
              <a:rPr lang="en-US" i="1">
                <a:latin typeface="Symbol" pitchFamily="18" charset="2"/>
              </a:rPr>
              <a:t>s</a:t>
            </a:r>
            <a:r>
              <a:rPr lang="en-US" baseline="-25000"/>
              <a:t>1</a:t>
            </a:r>
          </a:p>
        </p:txBody>
      </p:sp>
      <p:sp>
        <p:nvSpPr>
          <p:cNvPr id="3077" name="Cloud"/>
          <p:cNvSpPr>
            <a:spLocks noChangeAspect="1" noEditPoints="1" noChangeArrowheads="1"/>
          </p:cNvSpPr>
          <p:nvPr/>
        </p:nvSpPr>
        <p:spPr bwMode="auto">
          <a:xfrm>
            <a:off x="2590800" y="4114800"/>
            <a:ext cx="1981200" cy="1600200"/>
          </a:xfrm>
          <a:custGeom>
            <a:avLst/>
            <a:gdLst>
              <a:gd name="T0" fmla="*/ 563633 w 21600"/>
              <a:gd name="T1" fmla="*/ 59274075 h 21600"/>
              <a:gd name="T2" fmla="*/ 90860033 w 21600"/>
              <a:gd name="T3" fmla="*/ 118421912 h 21600"/>
              <a:gd name="T4" fmla="*/ 181568633 w 21600"/>
              <a:gd name="T5" fmla="*/ 59274075 h 21600"/>
              <a:gd name="T6" fmla="*/ 90860033 w 21600"/>
              <a:gd name="T7" fmla="*/ 6778106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lnTo>
                  <a:pt x="1949" y="7180"/>
                </a:ln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FFBE7D"/>
          </a:solidFill>
          <a:ln w="9525">
            <a:solidFill>
              <a:srgbClr val="000000"/>
            </a:solidFill>
            <a:miter lim="800000"/>
            <a:headEnd/>
            <a:tailEnd/>
          </a:ln>
          <a:effectLst>
            <a:outerShdw dist="107763" dir="2700000" algn="ctr" rotWithShape="0">
              <a:srgbClr val="808080"/>
            </a:outerShdw>
          </a:effectLst>
        </p:spPr>
        <p:txBody>
          <a:bodyPr/>
          <a:lstStyle/>
          <a:p>
            <a:pPr algn="ctr"/>
            <a:r>
              <a:rPr lang="en-US"/>
              <a:t>Group 2</a:t>
            </a:r>
          </a:p>
          <a:p>
            <a:pPr algn="ctr"/>
            <a:r>
              <a:rPr lang="en-US" i="1">
                <a:latin typeface="Symbol" pitchFamily="18" charset="2"/>
              </a:rPr>
              <a:t>m</a:t>
            </a:r>
            <a:r>
              <a:rPr lang="en-US" baseline="-25000"/>
              <a:t>2</a:t>
            </a:r>
          </a:p>
          <a:p>
            <a:pPr algn="ctr"/>
            <a:r>
              <a:rPr lang="en-US" i="1">
                <a:latin typeface="Symbol" pitchFamily="18" charset="2"/>
              </a:rPr>
              <a:t>s</a:t>
            </a:r>
            <a:r>
              <a:rPr lang="en-US" baseline="-25000"/>
              <a:t>2</a:t>
            </a:r>
          </a:p>
        </p:txBody>
      </p:sp>
      <p:sp>
        <p:nvSpPr>
          <p:cNvPr id="3078" name="Cloud"/>
          <p:cNvSpPr>
            <a:spLocks noChangeAspect="1" noEditPoints="1" noChangeArrowheads="1"/>
          </p:cNvSpPr>
          <p:nvPr/>
        </p:nvSpPr>
        <p:spPr bwMode="auto">
          <a:xfrm>
            <a:off x="4343400" y="3886200"/>
            <a:ext cx="1981200" cy="1600200"/>
          </a:xfrm>
          <a:custGeom>
            <a:avLst/>
            <a:gdLst>
              <a:gd name="T0" fmla="*/ 563633 w 21600"/>
              <a:gd name="T1" fmla="*/ 59274075 h 21600"/>
              <a:gd name="T2" fmla="*/ 90860033 w 21600"/>
              <a:gd name="T3" fmla="*/ 118421912 h 21600"/>
              <a:gd name="T4" fmla="*/ 181568633 w 21600"/>
              <a:gd name="T5" fmla="*/ 59274075 h 21600"/>
              <a:gd name="T6" fmla="*/ 90860033 w 21600"/>
              <a:gd name="T7" fmla="*/ 6778106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lnTo>
                  <a:pt x="1949" y="7180"/>
                </a:ln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FFBE7D"/>
          </a:solidFill>
          <a:ln w="9525">
            <a:solidFill>
              <a:srgbClr val="000000"/>
            </a:solidFill>
            <a:miter lim="800000"/>
            <a:headEnd/>
            <a:tailEnd/>
          </a:ln>
          <a:effectLst>
            <a:outerShdw dist="107763" dir="2700000" algn="ctr" rotWithShape="0">
              <a:srgbClr val="808080"/>
            </a:outerShdw>
          </a:effectLst>
        </p:spPr>
        <p:txBody>
          <a:bodyPr/>
          <a:lstStyle/>
          <a:p>
            <a:pPr algn="ctr"/>
            <a:r>
              <a:rPr lang="en-US"/>
              <a:t>Group 3</a:t>
            </a:r>
          </a:p>
          <a:p>
            <a:pPr algn="ctr"/>
            <a:r>
              <a:rPr lang="en-US" i="1">
                <a:latin typeface="Symbol" pitchFamily="18" charset="2"/>
              </a:rPr>
              <a:t>m</a:t>
            </a:r>
            <a:r>
              <a:rPr lang="en-US" baseline="-25000"/>
              <a:t>3</a:t>
            </a:r>
          </a:p>
          <a:p>
            <a:pPr algn="ctr"/>
            <a:r>
              <a:rPr lang="en-US" i="1">
                <a:latin typeface="Symbol" pitchFamily="18" charset="2"/>
              </a:rPr>
              <a:t>s</a:t>
            </a:r>
            <a:r>
              <a:rPr lang="en-US" baseline="-25000"/>
              <a:t>3</a:t>
            </a:r>
          </a:p>
        </p:txBody>
      </p:sp>
      <p:sp>
        <p:nvSpPr>
          <p:cNvPr id="3079" name="Cloud"/>
          <p:cNvSpPr>
            <a:spLocks noChangeAspect="1" noEditPoints="1" noChangeArrowheads="1"/>
          </p:cNvSpPr>
          <p:nvPr/>
        </p:nvSpPr>
        <p:spPr bwMode="auto">
          <a:xfrm>
            <a:off x="5943600" y="4114800"/>
            <a:ext cx="1981200" cy="1600200"/>
          </a:xfrm>
          <a:custGeom>
            <a:avLst/>
            <a:gdLst>
              <a:gd name="T0" fmla="*/ 563633 w 21600"/>
              <a:gd name="T1" fmla="*/ 59274075 h 21600"/>
              <a:gd name="T2" fmla="*/ 90860033 w 21600"/>
              <a:gd name="T3" fmla="*/ 118421912 h 21600"/>
              <a:gd name="T4" fmla="*/ 181568633 w 21600"/>
              <a:gd name="T5" fmla="*/ 59274075 h 21600"/>
              <a:gd name="T6" fmla="*/ 90860033 w 21600"/>
              <a:gd name="T7" fmla="*/ 6778106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lnTo>
                  <a:pt x="1949" y="7180"/>
                </a:ln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FFBE7D"/>
          </a:solidFill>
          <a:ln w="9525">
            <a:solidFill>
              <a:srgbClr val="000000"/>
            </a:solidFill>
            <a:miter lim="800000"/>
            <a:headEnd/>
            <a:tailEnd/>
          </a:ln>
          <a:effectLst>
            <a:outerShdw dist="107763" dir="2700000" algn="ctr" rotWithShape="0">
              <a:srgbClr val="808080"/>
            </a:outerShdw>
          </a:effectLst>
        </p:spPr>
        <p:txBody>
          <a:bodyPr/>
          <a:lstStyle/>
          <a:p>
            <a:pPr algn="ctr"/>
            <a:r>
              <a:rPr lang="en-US"/>
              <a:t>Group 4</a:t>
            </a:r>
          </a:p>
          <a:p>
            <a:pPr algn="ctr"/>
            <a:r>
              <a:rPr lang="en-US" i="1">
                <a:latin typeface="Symbol" pitchFamily="18" charset="2"/>
              </a:rPr>
              <a:t>m</a:t>
            </a:r>
            <a:r>
              <a:rPr lang="en-US" baseline="-25000"/>
              <a:t>4</a:t>
            </a:r>
          </a:p>
          <a:p>
            <a:pPr algn="ctr"/>
            <a:r>
              <a:rPr lang="en-US" i="1">
                <a:latin typeface="Symbol" pitchFamily="18" charset="2"/>
              </a:rPr>
              <a:t>s</a:t>
            </a:r>
            <a:r>
              <a:rPr lang="en-US" baseline="-25000"/>
              <a:t>4</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ctrTitle"/>
          </p:nvPr>
        </p:nvSpPr>
        <p:spPr>
          <a:xfrm>
            <a:off x="609600" y="457200"/>
            <a:ext cx="7772400" cy="914400"/>
          </a:xfrm>
        </p:spPr>
        <p:txBody>
          <a:bodyPr/>
          <a:lstStyle/>
          <a:p>
            <a:pPr eaLnBrk="1" hangingPunct="1">
              <a:defRPr/>
            </a:pPr>
            <a:r>
              <a:rPr lang="en-US" sz="3600" b="1" dirty="0">
                <a:solidFill>
                  <a:srgbClr val="C00000"/>
                </a:solidFill>
                <a:effectLst>
                  <a:outerShdw blurRad="38100" dist="38100" dir="2700000" algn="tl">
                    <a:srgbClr val="000000">
                      <a:alpha val="43137"/>
                    </a:srgbClr>
                  </a:outerShdw>
                </a:effectLst>
                <a:latin typeface="Comic Sans MS" pitchFamily="66" charset="0"/>
              </a:rPr>
              <a:t>Interpretation</a:t>
            </a:r>
          </a:p>
        </p:txBody>
      </p:sp>
      <p:sp>
        <p:nvSpPr>
          <p:cNvPr id="21507" name="Text Box 3"/>
          <p:cNvSpPr txBox="1">
            <a:spLocks noChangeArrowheads="1"/>
          </p:cNvSpPr>
          <p:nvPr/>
        </p:nvSpPr>
        <p:spPr bwMode="auto">
          <a:xfrm>
            <a:off x="914400" y="1447800"/>
            <a:ext cx="1752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b="1" i="1">
                <a:solidFill>
                  <a:srgbClr val="C00000"/>
                </a:solidFill>
              </a:rPr>
              <a:t>F Statistics:</a:t>
            </a:r>
          </a:p>
        </p:txBody>
      </p:sp>
      <p:sp>
        <p:nvSpPr>
          <p:cNvPr id="21508" name="Text Box 4"/>
          <p:cNvSpPr txBox="1">
            <a:spLocks noChangeArrowheads="1"/>
          </p:cNvSpPr>
          <p:nvPr/>
        </p:nvSpPr>
        <p:spPr bwMode="auto">
          <a:xfrm>
            <a:off x="914400" y="3352800"/>
            <a:ext cx="1447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b="1" i="1">
                <a:solidFill>
                  <a:srgbClr val="C00000"/>
                </a:solidFill>
              </a:rPr>
              <a:t>p-Values:</a:t>
            </a:r>
          </a:p>
        </p:txBody>
      </p:sp>
      <p:sp>
        <p:nvSpPr>
          <p:cNvPr id="21509" name="Text Box 5"/>
          <p:cNvSpPr txBox="1">
            <a:spLocks noChangeArrowheads="1"/>
          </p:cNvSpPr>
          <p:nvPr/>
        </p:nvSpPr>
        <p:spPr bwMode="auto">
          <a:xfrm>
            <a:off x="914400" y="1828800"/>
            <a:ext cx="685800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800"/>
              <a:t>For freeway, </a:t>
            </a:r>
            <a:r>
              <a:rPr lang="en-US" sz="1800" i="1"/>
              <a:t>F</a:t>
            </a:r>
            <a:r>
              <a:rPr lang="en-US" sz="1800"/>
              <a:t> = 24.903 exceeds </a:t>
            </a:r>
            <a:r>
              <a:rPr lang="en-US" sz="1800" i="1"/>
              <a:t>F</a:t>
            </a:r>
            <a:r>
              <a:rPr lang="en-US" sz="1800" baseline="-25000"/>
              <a:t>crit</a:t>
            </a:r>
            <a:r>
              <a:rPr lang="en-US" sz="1800"/>
              <a:t> =3.490 (for d.f. = 3,12) so there is a significant difference between freeways at </a:t>
            </a:r>
            <a:r>
              <a:rPr lang="en-US" sz="1800">
                <a:latin typeface="Symbol" pitchFamily="18" charset="2"/>
              </a:rPr>
              <a:t>a</a:t>
            </a:r>
            <a:r>
              <a:rPr lang="en-US" sz="1800"/>
              <a:t> = 0.05.  For time of day, </a:t>
            </a:r>
            <a:r>
              <a:rPr lang="en-US" sz="1800" i="1"/>
              <a:t>F</a:t>
            </a:r>
            <a:r>
              <a:rPr lang="en-US" sz="1800"/>
              <a:t> = 21.506 exceeds </a:t>
            </a:r>
            <a:r>
              <a:rPr lang="en-US" sz="1800" i="1"/>
              <a:t>F</a:t>
            </a:r>
            <a:r>
              <a:rPr lang="en-US" sz="1800" baseline="-25000"/>
              <a:t>crit</a:t>
            </a:r>
            <a:r>
              <a:rPr lang="en-US" sz="1800"/>
              <a:t> =3.259 (for d.f. = 4,12) so there is a significant difference between times of day at </a:t>
            </a:r>
            <a:r>
              <a:rPr lang="el-GR" sz="1800" i="1">
                <a:latin typeface="Calibri" pitchFamily="34" charset="0"/>
                <a:cs typeface="Calibri" pitchFamily="34" charset="0"/>
              </a:rPr>
              <a:t>α</a:t>
            </a:r>
            <a:r>
              <a:rPr lang="en-US" sz="1800"/>
              <a:t> = 0.05. </a:t>
            </a:r>
          </a:p>
        </p:txBody>
      </p:sp>
      <p:sp>
        <p:nvSpPr>
          <p:cNvPr id="21510" name="Text Box 8"/>
          <p:cNvSpPr txBox="1">
            <a:spLocks noChangeArrowheads="1"/>
          </p:cNvSpPr>
          <p:nvPr/>
        </p:nvSpPr>
        <p:spPr bwMode="auto">
          <a:xfrm>
            <a:off x="914400" y="3733800"/>
            <a:ext cx="670560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800"/>
              <a:t>Both </a:t>
            </a:r>
            <a:r>
              <a:rPr lang="en-US" sz="1800" i="1"/>
              <a:t>p</a:t>
            </a:r>
            <a:r>
              <a:rPr lang="en-US" sz="1800"/>
              <a:t>-values are 0.000, which says that </a:t>
            </a:r>
            <a:r>
              <a:rPr lang="en-US" sz="1800" i="1"/>
              <a:t>F</a:t>
            </a:r>
            <a:r>
              <a:rPr lang="en-US" sz="1800"/>
              <a:t> statistics as large as these would not arise by chance at any common level of significance if the null hypothesis were true (i.e., if the treatment means were the same).  We could reject the hypothesis of equal group means even at </a:t>
            </a:r>
            <a:r>
              <a:rPr lang="el-GR" sz="1800" i="1">
                <a:latin typeface="Calibri" pitchFamily="34" charset="0"/>
                <a:cs typeface="Calibri" pitchFamily="34" charset="0"/>
              </a:rPr>
              <a:t>α</a:t>
            </a:r>
            <a:r>
              <a:rPr lang="en-US" sz="1800"/>
              <a:t> = 0.001</a:t>
            </a:r>
          </a:p>
        </p:txBody>
      </p:sp>
      <p:sp>
        <p:nvSpPr>
          <p:cNvPr id="21511" name="Text Box 9"/>
          <p:cNvSpPr txBox="1">
            <a:spLocks noChangeArrowheads="1"/>
          </p:cNvSpPr>
          <p:nvPr/>
        </p:nvSpPr>
        <p:spPr bwMode="auto">
          <a:xfrm>
            <a:off x="838200" y="5105400"/>
            <a:ext cx="2057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b="1" i="1">
                <a:solidFill>
                  <a:srgbClr val="C00000"/>
                </a:solidFill>
              </a:rPr>
              <a:t>Bottom Line:</a:t>
            </a:r>
          </a:p>
        </p:txBody>
      </p:sp>
      <p:sp>
        <p:nvSpPr>
          <p:cNvPr id="21512" name="Text Box 10"/>
          <p:cNvSpPr txBox="1">
            <a:spLocks noChangeArrowheads="1"/>
          </p:cNvSpPr>
          <p:nvPr/>
        </p:nvSpPr>
        <p:spPr bwMode="auto">
          <a:xfrm>
            <a:off x="914400" y="5486400"/>
            <a:ext cx="67056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800"/>
              <a:t>Both freeway and time of day affect the pollution level.  Both effects are extremely significant.</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ctrTitle"/>
          </p:nvPr>
        </p:nvSpPr>
        <p:spPr>
          <a:xfrm>
            <a:off x="609600" y="457200"/>
            <a:ext cx="7772400" cy="914400"/>
          </a:xfrm>
        </p:spPr>
        <p:txBody>
          <a:bodyPr/>
          <a:lstStyle/>
          <a:p>
            <a:pPr eaLnBrk="1" hangingPunct="1">
              <a:defRPr/>
            </a:pPr>
            <a:r>
              <a:rPr lang="en-US" sz="3600" b="1" dirty="0">
                <a:solidFill>
                  <a:srgbClr val="C00000"/>
                </a:solidFill>
                <a:effectLst>
                  <a:outerShdw blurRad="38100" dist="38100" dir="2700000" algn="tl">
                    <a:srgbClr val="000000">
                      <a:alpha val="43137"/>
                    </a:srgbClr>
                  </a:outerShdw>
                </a:effectLst>
                <a:latin typeface="Comic Sans MS" pitchFamily="66" charset="0"/>
              </a:rPr>
              <a:t>Two-Factor ANOVA</a:t>
            </a:r>
            <a:br>
              <a:rPr lang="en-US" sz="3600" b="1" dirty="0">
                <a:solidFill>
                  <a:srgbClr val="C00000"/>
                </a:solidFill>
                <a:effectLst>
                  <a:outerShdw blurRad="38100" dist="38100" dir="2700000" algn="tl">
                    <a:srgbClr val="000000">
                      <a:alpha val="43137"/>
                    </a:srgbClr>
                  </a:outerShdw>
                </a:effectLst>
                <a:latin typeface="Comic Sans MS" pitchFamily="66" charset="0"/>
              </a:rPr>
            </a:br>
            <a:r>
              <a:rPr lang="en-US" sz="3600" b="1" dirty="0">
                <a:solidFill>
                  <a:srgbClr val="C00000"/>
                </a:solidFill>
                <a:effectLst>
                  <a:outerShdw blurRad="38100" dist="38100" dir="2700000" algn="tl">
                    <a:srgbClr val="000000">
                      <a:alpha val="43137"/>
                    </a:srgbClr>
                  </a:outerShdw>
                </a:effectLst>
                <a:latin typeface="Comic Sans MS" pitchFamily="66" charset="0"/>
              </a:rPr>
              <a:t>(replicated)</a:t>
            </a:r>
          </a:p>
        </p:txBody>
      </p:sp>
      <p:sp>
        <p:nvSpPr>
          <p:cNvPr id="22531" name="Text Box 3"/>
          <p:cNvSpPr txBox="1">
            <a:spLocks noChangeArrowheads="1"/>
          </p:cNvSpPr>
          <p:nvPr/>
        </p:nvSpPr>
        <p:spPr bwMode="auto">
          <a:xfrm>
            <a:off x="381000" y="1752600"/>
            <a:ext cx="4419600"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fontAlgn="b">
              <a:spcBef>
                <a:spcPct val="50000"/>
              </a:spcBef>
            </a:pPr>
            <a:r>
              <a:rPr lang="en-US" sz="2000" b="1" i="1">
                <a:solidFill>
                  <a:srgbClr val="C00000"/>
                </a:solidFill>
                <a:cs typeface="Arial" charset="0"/>
              </a:rPr>
              <a:t>Model Form</a:t>
            </a:r>
          </a:p>
          <a:p>
            <a:pPr algn="ctr" fontAlgn="b">
              <a:spcBef>
                <a:spcPct val="50000"/>
              </a:spcBef>
            </a:pPr>
            <a:r>
              <a:rPr lang="en-US" b="1">
                <a:solidFill>
                  <a:srgbClr val="C00000"/>
                </a:solidFill>
                <a:cs typeface="Arial" charset="0"/>
              </a:rPr>
              <a:t>   </a:t>
            </a:r>
            <a:r>
              <a:rPr lang="en-US" b="1" i="1">
                <a:solidFill>
                  <a:srgbClr val="C00000"/>
                </a:solidFill>
                <a:cs typeface="Arial" charset="0"/>
              </a:rPr>
              <a:t>X</a:t>
            </a:r>
            <a:r>
              <a:rPr lang="en-US" b="1" i="1" baseline="-30000">
                <a:solidFill>
                  <a:srgbClr val="C00000"/>
                </a:solidFill>
                <a:cs typeface="Arial" charset="0"/>
              </a:rPr>
              <a:t>ijk</a:t>
            </a:r>
            <a:r>
              <a:rPr lang="en-US" b="1">
                <a:solidFill>
                  <a:srgbClr val="C00000"/>
                </a:solidFill>
                <a:latin typeface="Arial" charset="0"/>
                <a:cs typeface="Arial" charset="0"/>
              </a:rPr>
              <a:t> = </a:t>
            </a:r>
            <a:r>
              <a:rPr lang="en-US" b="1" i="1">
                <a:solidFill>
                  <a:srgbClr val="C00000"/>
                </a:solidFill>
                <a:latin typeface="Symbol" pitchFamily="18" charset="2"/>
                <a:cs typeface="Arial" charset="0"/>
              </a:rPr>
              <a:t>m</a:t>
            </a:r>
            <a:r>
              <a:rPr lang="en-US" b="1">
                <a:solidFill>
                  <a:srgbClr val="C00000"/>
                </a:solidFill>
                <a:latin typeface="Arial" charset="0"/>
                <a:cs typeface="Arial" charset="0"/>
              </a:rPr>
              <a:t> + </a:t>
            </a:r>
            <a:r>
              <a:rPr lang="en-US" b="1" i="1">
                <a:solidFill>
                  <a:srgbClr val="C00000"/>
                </a:solidFill>
                <a:latin typeface="Symbol" pitchFamily="18" charset="2"/>
                <a:cs typeface="Arial" charset="0"/>
              </a:rPr>
              <a:t>a</a:t>
            </a:r>
            <a:r>
              <a:rPr lang="en-US" b="1" i="1" baseline="-30000">
                <a:solidFill>
                  <a:srgbClr val="C00000"/>
                </a:solidFill>
                <a:cs typeface="Arial" charset="0"/>
              </a:rPr>
              <a:t>j</a:t>
            </a:r>
            <a:r>
              <a:rPr lang="en-US" b="1">
                <a:solidFill>
                  <a:srgbClr val="C00000"/>
                </a:solidFill>
                <a:latin typeface="Arial" charset="0"/>
                <a:cs typeface="Arial" charset="0"/>
              </a:rPr>
              <a:t> + </a:t>
            </a:r>
            <a:r>
              <a:rPr lang="en-US" b="1" i="1">
                <a:solidFill>
                  <a:srgbClr val="C00000"/>
                </a:solidFill>
                <a:latin typeface="Symbol" pitchFamily="18" charset="2"/>
                <a:cs typeface="Arial" charset="0"/>
              </a:rPr>
              <a:t>b</a:t>
            </a:r>
            <a:r>
              <a:rPr lang="en-US" b="1" i="1" baseline="-25000">
                <a:solidFill>
                  <a:srgbClr val="C00000"/>
                </a:solidFill>
                <a:latin typeface="Arial" charset="0"/>
                <a:cs typeface="Arial" charset="0"/>
              </a:rPr>
              <a:t>k</a:t>
            </a:r>
            <a:r>
              <a:rPr lang="en-US" b="1">
                <a:solidFill>
                  <a:srgbClr val="C00000"/>
                </a:solidFill>
                <a:latin typeface="Arial" charset="0"/>
                <a:cs typeface="Arial" charset="0"/>
              </a:rPr>
              <a:t> + </a:t>
            </a:r>
            <a:r>
              <a:rPr lang="en-US" b="1" i="1">
                <a:solidFill>
                  <a:srgbClr val="C00000"/>
                </a:solidFill>
                <a:latin typeface="Symbol" pitchFamily="18" charset="2"/>
                <a:cs typeface="Arial" charset="0"/>
              </a:rPr>
              <a:t>ab</a:t>
            </a:r>
            <a:r>
              <a:rPr lang="en-US" b="1" i="1" baseline="-25000">
                <a:solidFill>
                  <a:srgbClr val="C00000"/>
                </a:solidFill>
                <a:latin typeface="Arial" charset="0"/>
                <a:cs typeface="Arial" charset="0"/>
              </a:rPr>
              <a:t>jk</a:t>
            </a:r>
            <a:r>
              <a:rPr lang="en-US" b="1">
                <a:solidFill>
                  <a:srgbClr val="C00000"/>
                </a:solidFill>
                <a:latin typeface="Arial" charset="0"/>
                <a:cs typeface="Arial" charset="0"/>
              </a:rPr>
              <a:t>+ </a:t>
            </a:r>
            <a:r>
              <a:rPr lang="en-US" b="1" i="1">
                <a:solidFill>
                  <a:srgbClr val="C00000"/>
                </a:solidFill>
                <a:latin typeface="Symbol" pitchFamily="18" charset="2"/>
                <a:cs typeface="Arial" charset="0"/>
              </a:rPr>
              <a:t>e</a:t>
            </a:r>
            <a:r>
              <a:rPr lang="en-US" b="1" i="1" baseline="-30000">
                <a:solidFill>
                  <a:srgbClr val="C00000"/>
                </a:solidFill>
                <a:cs typeface="Arial" charset="0"/>
              </a:rPr>
              <a:t>ijk</a:t>
            </a:r>
            <a:endParaRPr lang="en-US" i="1">
              <a:solidFill>
                <a:srgbClr val="C00000"/>
              </a:solidFill>
            </a:endParaRPr>
          </a:p>
        </p:txBody>
      </p:sp>
      <p:sp>
        <p:nvSpPr>
          <p:cNvPr id="22532" name="Text Box 4"/>
          <p:cNvSpPr txBox="1">
            <a:spLocks noChangeArrowheads="1"/>
          </p:cNvSpPr>
          <p:nvPr/>
        </p:nvSpPr>
        <p:spPr bwMode="auto">
          <a:xfrm>
            <a:off x="4857750" y="3108325"/>
            <a:ext cx="3962400" cy="314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2000" b="1" i="1">
                <a:solidFill>
                  <a:srgbClr val="C00000"/>
                </a:solidFill>
              </a:rPr>
              <a:t>Definitions</a:t>
            </a:r>
          </a:p>
          <a:p>
            <a:pPr>
              <a:spcBef>
                <a:spcPct val="50000"/>
              </a:spcBef>
            </a:pPr>
            <a:r>
              <a:rPr lang="en-US" sz="2000"/>
              <a:t>X</a:t>
            </a:r>
            <a:r>
              <a:rPr lang="en-US" sz="2000" baseline="-25000"/>
              <a:t>ijk</a:t>
            </a:r>
            <a:r>
              <a:rPr lang="en-US" sz="2000"/>
              <a:t> = </a:t>
            </a:r>
            <a:r>
              <a:rPr lang="en-US" sz="2000" i="1"/>
              <a:t>i</a:t>
            </a:r>
            <a:r>
              <a:rPr lang="en-US" sz="2000" baseline="30000"/>
              <a:t>th</a:t>
            </a:r>
            <a:r>
              <a:rPr lang="en-US" sz="2000"/>
              <a:t> obs. in row </a:t>
            </a:r>
            <a:r>
              <a:rPr lang="en-US" sz="2000" i="1"/>
              <a:t>j</a:t>
            </a:r>
            <a:r>
              <a:rPr lang="en-US" sz="2000"/>
              <a:t> and col. </a:t>
            </a:r>
            <a:r>
              <a:rPr lang="en-US" sz="2000" i="1"/>
              <a:t>k</a:t>
            </a:r>
          </a:p>
          <a:p>
            <a:pPr>
              <a:spcBef>
                <a:spcPct val="50000"/>
              </a:spcBef>
              <a:buFont typeface="Symbol" pitchFamily="18" charset="2"/>
              <a:buNone/>
            </a:pPr>
            <a:r>
              <a:rPr lang="en-US" sz="2000" i="1">
                <a:latin typeface="Symbol" pitchFamily="18" charset="2"/>
              </a:rPr>
              <a:t>m</a:t>
            </a:r>
            <a:r>
              <a:rPr lang="en-US" sz="2000"/>
              <a:t> = common mean</a:t>
            </a:r>
          </a:p>
          <a:p>
            <a:pPr>
              <a:spcBef>
                <a:spcPct val="50000"/>
              </a:spcBef>
              <a:buFont typeface="Symbol" pitchFamily="18" charset="2"/>
              <a:buNone/>
            </a:pPr>
            <a:r>
              <a:rPr lang="en-US" sz="2000" i="1">
                <a:latin typeface="Symbol" pitchFamily="18" charset="2"/>
              </a:rPr>
              <a:t>a</a:t>
            </a:r>
            <a:r>
              <a:rPr lang="en-US" sz="2000" i="1" baseline="-25000"/>
              <a:t>j</a:t>
            </a:r>
            <a:r>
              <a:rPr lang="en-US" sz="2000"/>
              <a:t> = effect due to row j</a:t>
            </a:r>
          </a:p>
          <a:p>
            <a:pPr>
              <a:spcBef>
                <a:spcPct val="50000"/>
              </a:spcBef>
              <a:buFont typeface="Symbol" pitchFamily="18" charset="2"/>
              <a:buNone/>
            </a:pPr>
            <a:r>
              <a:rPr lang="en-US" sz="2000" i="1">
                <a:latin typeface="Symbol" pitchFamily="18" charset="2"/>
              </a:rPr>
              <a:t>b</a:t>
            </a:r>
            <a:r>
              <a:rPr lang="en-US" sz="2000" i="1" baseline="-25000"/>
              <a:t>k</a:t>
            </a:r>
            <a:r>
              <a:rPr lang="en-US" sz="2000"/>
              <a:t> = effect due to column k</a:t>
            </a:r>
          </a:p>
          <a:p>
            <a:pPr>
              <a:spcBef>
                <a:spcPct val="50000"/>
              </a:spcBef>
              <a:buFont typeface="Symbol" pitchFamily="18" charset="2"/>
              <a:buNone/>
            </a:pPr>
            <a:r>
              <a:rPr lang="en-US" sz="2000" i="1">
                <a:latin typeface="Symbol" pitchFamily="18" charset="2"/>
              </a:rPr>
              <a:t>ab</a:t>
            </a:r>
            <a:r>
              <a:rPr lang="en-US" sz="2000" i="1" baseline="-25000"/>
              <a:t>jk</a:t>
            </a:r>
            <a:r>
              <a:rPr lang="en-US" sz="2000"/>
              <a:t> = effect due to interaction</a:t>
            </a:r>
          </a:p>
          <a:p>
            <a:pPr>
              <a:spcBef>
                <a:spcPct val="50000"/>
              </a:spcBef>
              <a:buFont typeface="Symbol" pitchFamily="18" charset="2"/>
              <a:buNone/>
            </a:pPr>
            <a:r>
              <a:rPr lang="en-US" sz="2000" i="1">
                <a:latin typeface="Symbol" pitchFamily="18" charset="2"/>
              </a:rPr>
              <a:t>e</a:t>
            </a:r>
            <a:r>
              <a:rPr lang="en-US" sz="2000" i="1" baseline="-25000"/>
              <a:t>ijk</a:t>
            </a:r>
            <a:r>
              <a:rPr lang="en-US" sz="2000"/>
              <a:t> =  random error</a:t>
            </a:r>
          </a:p>
        </p:txBody>
      </p:sp>
      <p:sp>
        <p:nvSpPr>
          <p:cNvPr id="22533" name="Text Box 5"/>
          <p:cNvSpPr txBox="1">
            <a:spLocks noChangeArrowheads="1"/>
          </p:cNvSpPr>
          <p:nvPr/>
        </p:nvSpPr>
        <p:spPr bwMode="auto">
          <a:xfrm>
            <a:off x="558800" y="3001963"/>
            <a:ext cx="4191000" cy="335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2000" b="1" i="1">
                <a:solidFill>
                  <a:srgbClr val="C00000"/>
                </a:solidFill>
              </a:rPr>
              <a:t>Hypotheses</a:t>
            </a:r>
          </a:p>
          <a:p>
            <a:pPr>
              <a:spcBef>
                <a:spcPct val="50000"/>
              </a:spcBef>
            </a:pPr>
            <a:r>
              <a:rPr lang="en-US" sz="2000" i="1"/>
              <a:t>H</a:t>
            </a:r>
            <a:r>
              <a:rPr lang="en-US" sz="2000" baseline="-25000"/>
              <a:t>0</a:t>
            </a:r>
            <a:r>
              <a:rPr lang="en-US" sz="2000"/>
              <a:t>: </a:t>
            </a:r>
            <a:r>
              <a:rPr lang="en-US" sz="2000" i="1">
                <a:latin typeface="Symbol" pitchFamily="18" charset="2"/>
              </a:rPr>
              <a:t>a</a:t>
            </a:r>
            <a:r>
              <a:rPr lang="en-US" sz="2000" i="1" baseline="-25000"/>
              <a:t>j</a:t>
            </a:r>
            <a:r>
              <a:rPr lang="en-US" sz="2000"/>
              <a:t> = 0 (no row effect exists)</a:t>
            </a:r>
          </a:p>
          <a:p>
            <a:pPr>
              <a:spcBef>
                <a:spcPct val="50000"/>
              </a:spcBef>
            </a:pPr>
            <a:r>
              <a:rPr lang="en-US" sz="2000" i="1"/>
              <a:t>H</a:t>
            </a:r>
            <a:r>
              <a:rPr lang="en-US" sz="2000" baseline="-25000"/>
              <a:t>1</a:t>
            </a:r>
            <a:r>
              <a:rPr lang="en-US" sz="2000"/>
              <a:t>: </a:t>
            </a:r>
            <a:r>
              <a:rPr lang="en-US" sz="2000" i="1">
                <a:latin typeface="Symbol" pitchFamily="18" charset="2"/>
              </a:rPr>
              <a:t>a</a:t>
            </a:r>
            <a:r>
              <a:rPr lang="en-US" sz="2000" i="1" baseline="-25000"/>
              <a:t>j</a:t>
            </a:r>
            <a:r>
              <a:rPr lang="en-US" sz="2000"/>
              <a:t> </a:t>
            </a:r>
            <a:r>
              <a:rPr lang="en-US" sz="2000">
                <a:sym typeface="Symbol" pitchFamily="18" charset="2"/>
              </a:rPr>
              <a:t> 0 (row effect exists)</a:t>
            </a:r>
          </a:p>
          <a:p>
            <a:pPr>
              <a:spcBef>
                <a:spcPct val="85000"/>
              </a:spcBef>
            </a:pPr>
            <a:r>
              <a:rPr lang="en-US" sz="2000" i="1"/>
              <a:t>H</a:t>
            </a:r>
            <a:r>
              <a:rPr lang="en-US" sz="2000" baseline="-25000"/>
              <a:t>0</a:t>
            </a:r>
            <a:r>
              <a:rPr lang="en-US" sz="2000"/>
              <a:t>: </a:t>
            </a:r>
            <a:r>
              <a:rPr lang="en-US" sz="2000" i="1">
                <a:latin typeface="Symbol" pitchFamily="18" charset="2"/>
              </a:rPr>
              <a:t>b</a:t>
            </a:r>
            <a:r>
              <a:rPr lang="en-US" sz="2000" i="1" baseline="-25000"/>
              <a:t>k</a:t>
            </a:r>
            <a:r>
              <a:rPr lang="en-US" sz="2000"/>
              <a:t> = 0 (no column effect exists)</a:t>
            </a:r>
          </a:p>
          <a:p>
            <a:pPr>
              <a:spcBef>
                <a:spcPct val="50000"/>
              </a:spcBef>
            </a:pPr>
            <a:r>
              <a:rPr lang="en-US" sz="2000" i="1"/>
              <a:t>H</a:t>
            </a:r>
            <a:r>
              <a:rPr lang="en-US" sz="2000" baseline="-25000"/>
              <a:t>1</a:t>
            </a:r>
            <a:r>
              <a:rPr lang="en-US" sz="2000"/>
              <a:t>: </a:t>
            </a:r>
            <a:r>
              <a:rPr lang="en-US" sz="2000" i="1">
                <a:latin typeface="Symbol" pitchFamily="18" charset="2"/>
              </a:rPr>
              <a:t>b</a:t>
            </a:r>
            <a:r>
              <a:rPr lang="en-US" sz="2000" i="1" baseline="-25000"/>
              <a:t>k</a:t>
            </a:r>
            <a:r>
              <a:rPr lang="en-US" sz="2000"/>
              <a:t> </a:t>
            </a:r>
            <a:r>
              <a:rPr lang="en-US" sz="2000">
                <a:sym typeface="Symbol" pitchFamily="18" charset="2"/>
              </a:rPr>
              <a:t> 0 (column effect exists)</a:t>
            </a:r>
          </a:p>
          <a:p>
            <a:pPr>
              <a:spcBef>
                <a:spcPct val="85000"/>
              </a:spcBef>
            </a:pPr>
            <a:r>
              <a:rPr lang="en-US" sz="2000" i="1"/>
              <a:t>H</a:t>
            </a:r>
            <a:r>
              <a:rPr lang="en-US" sz="2000" baseline="-25000"/>
              <a:t>0</a:t>
            </a:r>
            <a:r>
              <a:rPr lang="en-US" sz="2000"/>
              <a:t>: </a:t>
            </a:r>
            <a:r>
              <a:rPr lang="en-US" sz="2000" i="1">
                <a:latin typeface="Symbol" pitchFamily="18" charset="2"/>
              </a:rPr>
              <a:t>ab</a:t>
            </a:r>
            <a:r>
              <a:rPr lang="en-US" sz="2000" i="1" baseline="-25000"/>
              <a:t>jk</a:t>
            </a:r>
            <a:r>
              <a:rPr lang="en-US" sz="2000"/>
              <a:t> = 0 (no interaction exists)</a:t>
            </a:r>
          </a:p>
          <a:p>
            <a:pPr>
              <a:spcBef>
                <a:spcPct val="50000"/>
              </a:spcBef>
            </a:pPr>
            <a:r>
              <a:rPr lang="en-US" sz="2000" i="1"/>
              <a:t>H</a:t>
            </a:r>
            <a:r>
              <a:rPr lang="en-US" sz="2000" baseline="-25000"/>
              <a:t>1</a:t>
            </a:r>
            <a:r>
              <a:rPr lang="en-US" sz="2000"/>
              <a:t>: </a:t>
            </a:r>
            <a:r>
              <a:rPr lang="en-US" sz="2000" i="1">
                <a:latin typeface="Symbol" pitchFamily="18" charset="2"/>
              </a:rPr>
              <a:t>ab</a:t>
            </a:r>
            <a:r>
              <a:rPr lang="en-US" sz="2000" i="1" baseline="-25000"/>
              <a:t>jk</a:t>
            </a:r>
            <a:r>
              <a:rPr lang="en-US" sz="2000"/>
              <a:t> </a:t>
            </a:r>
            <a:r>
              <a:rPr lang="en-US" sz="2000">
                <a:sym typeface="Symbol" pitchFamily="18" charset="2"/>
              </a:rPr>
              <a:t> 0 (interaction effect exists)</a:t>
            </a:r>
            <a:endParaRPr lang="en-US" sz="2000" b="1">
              <a:sym typeface="Symbol" pitchFamily="18" charset="2"/>
            </a:endParaRPr>
          </a:p>
        </p:txBody>
      </p:sp>
      <p:sp>
        <p:nvSpPr>
          <p:cNvPr id="22534" name="Text Box 6"/>
          <p:cNvSpPr txBox="1">
            <a:spLocks noChangeArrowheads="1"/>
          </p:cNvSpPr>
          <p:nvPr/>
        </p:nvSpPr>
        <p:spPr bwMode="auto">
          <a:xfrm>
            <a:off x="6172200" y="2209800"/>
            <a:ext cx="2667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800" i="1">
                <a:solidFill>
                  <a:srgbClr val="A50021"/>
                </a:solidFill>
              </a:rPr>
              <a:t>Note</a:t>
            </a:r>
            <a:r>
              <a:rPr lang="en-US" sz="1800"/>
              <a:t>  </a:t>
            </a:r>
            <a:r>
              <a:rPr lang="en-US" sz="1800" i="1">
                <a:latin typeface="Symbol" pitchFamily="18" charset="2"/>
              </a:rPr>
              <a:t>a</a:t>
            </a:r>
            <a:r>
              <a:rPr lang="en-US" sz="1800" i="1" baseline="-25000"/>
              <a:t>j</a:t>
            </a:r>
            <a:r>
              <a:rPr lang="en-US" sz="1800"/>
              <a:t> and </a:t>
            </a:r>
            <a:r>
              <a:rPr lang="en-US" sz="1800" i="1">
                <a:latin typeface="Symbol" pitchFamily="18" charset="2"/>
              </a:rPr>
              <a:t>b</a:t>
            </a:r>
            <a:r>
              <a:rPr lang="en-US" sz="1800" i="1" baseline="-25000"/>
              <a:t>k</a:t>
            </a:r>
            <a:r>
              <a:rPr lang="en-US" sz="1800"/>
              <a:t> are called the </a:t>
            </a:r>
            <a:r>
              <a:rPr lang="en-US" sz="1800" i="1"/>
              <a:t>main effects</a:t>
            </a:r>
            <a:r>
              <a:rPr lang="en-US" sz="1800"/>
              <a:t>.</a:t>
            </a:r>
          </a:p>
        </p:txBody>
      </p:sp>
      <p:sp>
        <p:nvSpPr>
          <p:cNvPr id="22535" name="AutoShape 7"/>
          <p:cNvSpPr>
            <a:spLocks noChangeArrowheads="1"/>
          </p:cNvSpPr>
          <p:nvPr/>
        </p:nvSpPr>
        <p:spPr bwMode="auto">
          <a:xfrm>
            <a:off x="5562600" y="2286000"/>
            <a:ext cx="381000" cy="457200"/>
          </a:xfrm>
          <a:prstGeom prst="leftArrow">
            <a:avLst>
              <a:gd name="adj1" fmla="val 50000"/>
              <a:gd name="adj2" fmla="val 25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ctrTitle"/>
          </p:nvPr>
        </p:nvSpPr>
        <p:spPr>
          <a:xfrm>
            <a:off x="609600" y="381000"/>
            <a:ext cx="7772400" cy="1371600"/>
          </a:xfrm>
        </p:spPr>
        <p:txBody>
          <a:bodyPr/>
          <a:lstStyle/>
          <a:p>
            <a:pPr eaLnBrk="1" hangingPunct="1">
              <a:defRPr/>
            </a:pPr>
            <a:r>
              <a:rPr lang="en-US" sz="3600" b="1" dirty="0">
                <a:solidFill>
                  <a:srgbClr val="C00000"/>
                </a:solidFill>
                <a:effectLst>
                  <a:outerShdw blurRad="38100" dist="38100" dir="2700000" algn="tl">
                    <a:srgbClr val="000000">
                      <a:alpha val="43137"/>
                    </a:srgbClr>
                  </a:outerShdw>
                </a:effectLst>
                <a:latin typeface="Comic Sans MS" pitchFamily="66" charset="0"/>
              </a:rPr>
              <a:t>Two-Factor ANOVA</a:t>
            </a:r>
            <a:br>
              <a:rPr lang="en-US" sz="3600" b="1" dirty="0">
                <a:solidFill>
                  <a:srgbClr val="C00000"/>
                </a:solidFill>
                <a:effectLst>
                  <a:outerShdw blurRad="38100" dist="38100" dir="2700000" algn="tl">
                    <a:srgbClr val="000000">
                      <a:alpha val="43137"/>
                    </a:srgbClr>
                  </a:outerShdw>
                </a:effectLst>
                <a:latin typeface="Comic Sans MS" pitchFamily="66" charset="0"/>
              </a:rPr>
            </a:br>
            <a:r>
              <a:rPr lang="en-US" sz="3600" b="1" dirty="0">
                <a:solidFill>
                  <a:srgbClr val="C00000"/>
                </a:solidFill>
                <a:effectLst>
                  <a:outerShdw blurRad="38100" dist="38100" dir="2700000" algn="tl">
                    <a:srgbClr val="000000">
                      <a:alpha val="43137"/>
                    </a:srgbClr>
                  </a:outerShdw>
                </a:effectLst>
                <a:latin typeface="Comic Sans MS" pitchFamily="66" charset="0"/>
              </a:rPr>
              <a:t>(replicated)</a:t>
            </a:r>
          </a:p>
        </p:txBody>
      </p:sp>
      <p:sp>
        <p:nvSpPr>
          <p:cNvPr id="23555" name="Text Box 8"/>
          <p:cNvSpPr txBox="1">
            <a:spLocks noChangeArrowheads="1"/>
          </p:cNvSpPr>
          <p:nvPr/>
        </p:nvSpPr>
        <p:spPr bwMode="auto">
          <a:xfrm>
            <a:off x="1676400" y="1981200"/>
            <a:ext cx="54102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spcBef>
                <a:spcPct val="50000"/>
              </a:spcBef>
            </a:pPr>
            <a:r>
              <a:rPr lang="en-US" sz="2000">
                <a:solidFill>
                  <a:srgbClr val="C00000"/>
                </a:solidFill>
                <a:latin typeface="Arial" charset="0"/>
              </a:rPr>
              <a:t>Example with 3 Groups</a:t>
            </a:r>
          </a:p>
        </p:txBody>
      </p:sp>
      <p:sp>
        <p:nvSpPr>
          <p:cNvPr id="23556" name="Text Box 9"/>
          <p:cNvSpPr txBox="1">
            <a:spLocks noChangeArrowheads="1"/>
          </p:cNvSpPr>
          <p:nvPr/>
        </p:nvSpPr>
        <p:spPr bwMode="auto">
          <a:xfrm>
            <a:off x="1219200" y="2438400"/>
            <a:ext cx="3429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r>
              <a:rPr lang="en-US" sz="2000" i="1"/>
              <a:t>Row-Column Format (Excel)</a:t>
            </a:r>
          </a:p>
        </p:txBody>
      </p:sp>
      <p:sp>
        <p:nvSpPr>
          <p:cNvPr id="23557" name="Text Box 10"/>
          <p:cNvSpPr txBox="1">
            <a:spLocks noChangeArrowheads="1"/>
          </p:cNvSpPr>
          <p:nvPr/>
        </p:nvSpPr>
        <p:spPr bwMode="auto">
          <a:xfrm>
            <a:off x="5562600" y="2438400"/>
            <a:ext cx="31242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spcBef>
                <a:spcPct val="50000"/>
              </a:spcBef>
            </a:pPr>
            <a:r>
              <a:rPr lang="en-US" sz="2000" i="1"/>
              <a:t>Stacked Format (Minitab)</a:t>
            </a:r>
          </a:p>
        </p:txBody>
      </p:sp>
      <p:pic>
        <p:nvPicPr>
          <p:cNvPr id="23558" name="Picture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67400" y="2819400"/>
            <a:ext cx="1963738" cy="3787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59" name="Picture 1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0600" y="3048000"/>
            <a:ext cx="3263900" cy="132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560" name="Text Box 15"/>
          <p:cNvSpPr txBox="1">
            <a:spLocks noChangeArrowheads="1"/>
          </p:cNvSpPr>
          <p:nvPr/>
        </p:nvSpPr>
        <p:spPr bwMode="auto">
          <a:xfrm>
            <a:off x="533400" y="5257800"/>
            <a:ext cx="45720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800">
                <a:solidFill>
                  <a:srgbClr val="C00000"/>
                </a:solidFill>
              </a:rPr>
              <a:t>For clarity, only two observations per cell are shown, but you can have as many as you want. Subscripts and symbols omitted for clarity.</a:t>
            </a:r>
          </a:p>
        </p:txBody>
      </p:sp>
      <p:sp>
        <p:nvSpPr>
          <p:cNvPr id="23561" name="Line 16"/>
          <p:cNvSpPr>
            <a:spLocks noChangeShapeType="1"/>
          </p:cNvSpPr>
          <p:nvPr/>
        </p:nvSpPr>
        <p:spPr bwMode="auto">
          <a:xfrm flipV="1">
            <a:off x="2971800" y="4572000"/>
            <a:ext cx="457200" cy="685800"/>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ctrTitle"/>
          </p:nvPr>
        </p:nvSpPr>
        <p:spPr>
          <a:xfrm>
            <a:off x="533400" y="457200"/>
            <a:ext cx="8153400" cy="914400"/>
          </a:xfrm>
        </p:spPr>
        <p:txBody>
          <a:bodyPr/>
          <a:lstStyle/>
          <a:p>
            <a:pPr eaLnBrk="1" hangingPunct="1">
              <a:defRPr/>
            </a:pPr>
            <a:r>
              <a:rPr lang="en-US" sz="3600" b="1" dirty="0">
                <a:solidFill>
                  <a:srgbClr val="C00000"/>
                </a:solidFill>
                <a:effectLst>
                  <a:outerShdw blurRad="38100" dist="38100" dir="2700000" algn="tl">
                    <a:srgbClr val="000000">
                      <a:alpha val="43137"/>
                    </a:srgbClr>
                  </a:outerShdw>
                </a:effectLst>
                <a:latin typeface="Comic Sans MS" pitchFamily="66" charset="0"/>
              </a:rPr>
              <a:t>Replicated: DVD Sales</a:t>
            </a: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1431851"/>
            <a:ext cx="6399258" cy="373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72926" y="3124200"/>
            <a:ext cx="2958356" cy="914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72926" y="4495800"/>
            <a:ext cx="2447925" cy="176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ctrTitle"/>
          </p:nvPr>
        </p:nvSpPr>
        <p:spPr>
          <a:xfrm>
            <a:off x="609600" y="457200"/>
            <a:ext cx="7772400" cy="914400"/>
          </a:xfrm>
        </p:spPr>
        <p:txBody>
          <a:bodyPr/>
          <a:lstStyle/>
          <a:p>
            <a:pPr eaLnBrk="1" hangingPunct="1">
              <a:defRPr/>
            </a:pPr>
            <a:r>
              <a:rPr lang="en-US" sz="3600" b="1" dirty="0">
                <a:solidFill>
                  <a:srgbClr val="C00000"/>
                </a:solidFill>
                <a:effectLst>
                  <a:outerShdw blurRad="38100" dist="38100" dir="2700000" algn="tl">
                    <a:srgbClr val="000000">
                      <a:alpha val="43137"/>
                    </a:srgbClr>
                  </a:outerShdw>
                </a:effectLst>
                <a:latin typeface="Comic Sans MS" pitchFamily="66" charset="0"/>
              </a:rPr>
              <a:t>ANOVA Table: Replicated</a:t>
            </a:r>
          </a:p>
        </p:txBody>
      </p:sp>
      <p:sp>
        <p:nvSpPr>
          <p:cNvPr id="25603" name="Text Box 3"/>
          <p:cNvSpPr txBox="1">
            <a:spLocks noChangeArrowheads="1"/>
          </p:cNvSpPr>
          <p:nvPr/>
        </p:nvSpPr>
        <p:spPr bwMode="auto">
          <a:xfrm>
            <a:off x="727075" y="5662613"/>
            <a:ext cx="3505200"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sz="1600" i="1">
                <a:solidFill>
                  <a:srgbClr val="C00000"/>
                </a:solidFill>
              </a:rPr>
              <a:t>Definitions</a:t>
            </a:r>
          </a:p>
          <a:p>
            <a:r>
              <a:rPr lang="en-US" sz="1600" i="1"/>
              <a:t>c</a:t>
            </a:r>
            <a:r>
              <a:rPr lang="en-US" sz="1600"/>
              <a:t> = number of columns</a:t>
            </a:r>
          </a:p>
          <a:p>
            <a:r>
              <a:rPr lang="en-US" sz="1600" i="1"/>
              <a:t>r</a:t>
            </a:r>
            <a:r>
              <a:rPr lang="en-US" sz="1600"/>
              <a:t> = number of rows </a:t>
            </a:r>
          </a:p>
          <a:p>
            <a:r>
              <a:rPr lang="en-US" sz="1600" i="1"/>
              <a:t>m</a:t>
            </a:r>
            <a:r>
              <a:rPr lang="en-US" sz="1600"/>
              <a:t> = number of observations per cell</a:t>
            </a:r>
          </a:p>
        </p:txBody>
      </p:sp>
      <p:sp>
        <p:nvSpPr>
          <p:cNvPr id="25604" name="Text Box 4"/>
          <p:cNvSpPr txBox="1">
            <a:spLocks noChangeArrowheads="1"/>
          </p:cNvSpPr>
          <p:nvPr/>
        </p:nvSpPr>
        <p:spPr bwMode="auto">
          <a:xfrm>
            <a:off x="533400" y="1447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b="1" i="1">
                <a:solidFill>
                  <a:srgbClr val="C00000"/>
                </a:solidFill>
              </a:rPr>
              <a:t>General format:</a:t>
            </a:r>
          </a:p>
        </p:txBody>
      </p:sp>
      <p:sp>
        <p:nvSpPr>
          <p:cNvPr id="25605" name="Text Box 5"/>
          <p:cNvSpPr txBox="1">
            <a:spLocks noChangeArrowheads="1"/>
          </p:cNvSpPr>
          <p:nvPr/>
        </p:nvSpPr>
        <p:spPr bwMode="auto">
          <a:xfrm>
            <a:off x="609600" y="3581400"/>
            <a:ext cx="3352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b="1" i="1">
                <a:solidFill>
                  <a:srgbClr val="C00000"/>
                </a:solidFill>
              </a:rPr>
              <a:t>Illustration:</a:t>
            </a:r>
          </a:p>
        </p:txBody>
      </p:sp>
      <p:sp>
        <p:nvSpPr>
          <p:cNvPr id="25606" name="Text Box 6"/>
          <p:cNvSpPr txBox="1">
            <a:spLocks noChangeArrowheads="1"/>
          </p:cNvSpPr>
          <p:nvPr/>
        </p:nvSpPr>
        <p:spPr bwMode="auto">
          <a:xfrm>
            <a:off x="5200650" y="5853113"/>
            <a:ext cx="33528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600"/>
              <a:t>If </a:t>
            </a:r>
            <a:r>
              <a:rPr lang="en-US" sz="1600" i="1"/>
              <a:t>F</a:t>
            </a:r>
            <a:r>
              <a:rPr lang="en-US" sz="1600"/>
              <a:t> exceeds </a:t>
            </a:r>
            <a:r>
              <a:rPr lang="en-US" sz="1600" i="1"/>
              <a:t>F</a:t>
            </a:r>
            <a:r>
              <a:rPr lang="en-US" sz="1600" baseline="-25000"/>
              <a:t>crit</a:t>
            </a:r>
            <a:r>
              <a:rPr lang="en-US" sz="1600"/>
              <a:t> there is a significant difference between treatment groups at the chosen </a:t>
            </a:r>
            <a:r>
              <a:rPr lang="en-US" sz="1600">
                <a:latin typeface="Symbol" pitchFamily="18" charset="2"/>
              </a:rPr>
              <a:t>a</a:t>
            </a:r>
            <a:r>
              <a:rPr lang="en-US" sz="1600"/>
              <a:t>.</a:t>
            </a: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5704" y="1847406"/>
            <a:ext cx="7803305" cy="1581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7075" y="4031512"/>
            <a:ext cx="7334175" cy="15336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607" name="Line 7"/>
          <p:cNvSpPr>
            <a:spLocks noChangeShapeType="1"/>
          </p:cNvSpPr>
          <p:nvPr/>
        </p:nvSpPr>
        <p:spPr bwMode="auto">
          <a:xfrm flipV="1">
            <a:off x="5562600" y="5029200"/>
            <a:ext cx="381000" cy="838200"/>
          </a:xfrm>
          <a:prstGeom prst="line">
            <a:avLst/>
          </a:prstGeom>
          <a:noFill/>
          <a:ln w="158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5608" name="Line 8"/>
          <p:cNvSpPr>
            <a:spLocks noChangeShapeType="1"/>
          </p:cNvSpPr>
          <p:nvPr/>
        </p:nvSpPr>
        <p:spPr bwMode="auto">
          <a:xfrm flipV="1">
            <a:off x="6629400" y="4953000"/>
            <a:ext cx="914400" cy="914400"/>
          </a:xfrm>
          <a:prstGeom prst="line">
            <a:avLst/>
          </a:prstGeom>
          <a:noFill/>
          <a:ln w="158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ctrTitle"/>
          </p:nvPr>
        </p:nvSpPr>
        <p:spPr>
          <a:xfrm>
            <a:off x="609600" y="457200"/>
            <a:ext cx="7772400" cy="914400"/>
          </a:xfrm>
        </p:spPr>
        <p:txBody>
          <a:bodyPr/>
          <a:lstStyle/>
          <a:p>
            <a:pPr eaLnBrk="1" hangingPunct="1">
              <a:defRPr/>
            </a:pPr>
            <a:r>
              <a:rPr lang="en-US" sz="3600" b="1" dirty="0">
                <a:solidFill>
                  <a:srgbClr val="C00000"/>
                </a:solidFill>
                <a:effectLst>
                  <a:outerShdw blurRad="38100" dist="38100" dir="2700000" algn="tl">
                    <a:srgbClr val="000000">
                      <a:alpha val="43137"/>
                    </a:srgbClr>
                  </a:outerShdw>
                </a:effectLst>
                <a:latin typeface="Comic Sans MS" pitchFamily="66" charset="0"/>
              </a:rPr>
              <a:t>Interpretation</a:t>
            </a:r>
          </a:p>
        </p:txBody>
      </p:sp>
      <p:sp>
        <p:nvSpPr>
          <p:cNvPr id="26627" name="Text Box 3"/>
          <p:cNvSpPr txBox="1">
            <a:spLocks noChangeArrowheads="1"/>
          </p:cNvSpPr>
          <p:nvPr/>
        </p:nvSpPr>
        <p:spPr bwMode="auto">
          <a:xfrm>
            <a:off x="914400" y="1447800"/>
            <a:ext cx="1752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b="1" i="1">
                <a:solidFill>
                  <a:srgbClr val="C00000"/>
                </a:solidFill>
              </a:rPr>
              <a:t>F Statistics:</a:t>
            </a:r>
          </a:p>
        </p:txBody>
      </p:sp>
      <p:sp>
        <p:nvSpPr>
          <p:cNvPr id="26628" name="Text Box 4"/>
          <p:cNvSpPr txBox="1">
            <a:spLocks noChangeArrowheads="1"/>
          </p:cNvSpPr>
          <p:nvPr/>
        </p:nvSpPr>
        <p:spPr bwMode="auto">
          <a:xfrm>
            <a:off x="914400" y="3352800"/>
            <a:ext cx="14478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b="1" i="1">
                <a:solidFill>
                  <a:srgbClr val="C00000"/>
                </a:solidFill>
              </a:rPr>
              <a:t>p-Values:</a:t>
            </a:r>
          </a:p>
        </p:txBody>
      </p:sp>
      <p:sp>
        <p:nvSpPr>
          <p:cNvPr id="26629" name="Text Box 5"/>
          <p:cNvSpPr txBox="1">
            <a:spLocks noChangeArrowheads="1"/>
          </p:cNvSpPr>
          <p:nvPr/>
        </p:nvSpPr>
        <p:spPr bwMode="auto">
          <a:xfrm>
            <a:off x="914400" y="1828800"/>
            <a:ext cx="716280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800"/>
              <a:t>Both main effects are significant difference at </a:t>
            </a:r>
            <a:r>
              <a:rPr lang="en-US" sz="1800">
                <a:latin typeface="Symbol" pitchFamily="18" charset="2"/>
              </a:rPr>
              <a:t>a</a:t>
            </a:r>
            <a:r>
              <a:rPr lang="en-US" sz="1800"/>
              <a:t> = 0.05 since the </a:t>
            </a:r>
            <a:r>
              <a:rPr lang="en-US" sz="1800" i="1"/>
              <a:t>F</a:t>
            </a:r>
            <a:r>
              <a:rPr lang="en-US" sz="1800"/>
              <a:t> statistics (200.412 and 14.054) exceed their critical values (4.256 in both cases, using d.f. =2,9). For the interaction effect,  </a:t>
            </a:r>
            <a:r>
              <a:rPr lang="en-US" sz="1800" i="1"/>
              <a:t>F</a:t>
            </a:r>
            <a:r>
              <a:rPr lang="en-US" sz="1800"/>
              <a:t> = 2.398 does not exceed the critical value </a:t>
            </a:r>
            <a:r>
              <a:rPr lang="en-US" sz="1800" i="1"/>
              <a:t>F</a:t>
            </a:r>
            <a:r>
              <a:rPr lang="en-US" sz="1800" baseline="-25000"/>
              <a:t>crit</a:t>
            </a:r>
            <a:r>
              <a:rPr lang="en-US" sz="1800"/>
              <a:t> =3.633 (for d.f. = 4,9) at </a:t>
            </a:r>
            <a:r>
              <a:rPr lang="el-GR" sz="1800" i="1">
                <a:latin typeface="Calibri" pitchFamily="34" charset="0"/>
                <a:cs typeface="Calibri" pitchFamily="34" charset="0"/>
              </a:rPr>
              <a:t>α</a:t>
            </a:r>
            <a:r>
              <a:rPr lang="en-US" sz="1800"/>
              <a:t> = 0.05. </a:t>
            </a:r>
          </a:p>
        </p:txBody>
      </p:sp>
      <p:sp>
        <p:nvSpPr>
          <p:cNvPr id="26630" name="Text Box 6"/>
          <p:cNvSpPr txBox="1">
            <a:spLocks noChangeArrowheads="1"/>
          </p:cNvSpPr>
          <p:nvPr/>
        </p:nvSpPr>
        <p:spPr bwMode="auto">
          <a:xfrm>
            <a:off x="914400" y="3733800"/>
            <a:ext cx="69342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800"/>
              <a:t>For both main effects, the </a:t>
            </a:r>
            <a:r>
              <a:rPr lang="en-US" sz="1800" i="1"/>
              <a:t>p</a:t>
            </a:r>
            <a:r>
              <a:rPr lang="en-US" sz="1800"/>
              <a:t>-values of 0.000 and 0.002 are highly significant, but the interaction </a:t>
            </a:r>
            <a:r>
              <a:rPr lang="en-US" sz="1800" i="1"/>
              <a:t>p</a:t>
            </a:r>
            <a:r>
              <a:rPr lang="en-US" sz="1800"/>
              <a:t>-value of 0.127 is significant at </a:t>
            </a:r>
            <a:r>
              <a:rPr lang="el-GR" sz="1800" i="1">
                <a:latin typeface="Calibri" pitchFamily="34" charset="0"/>
                <a:cs typeface="Calibri" pitchFamily="34" charset="0"/>
              </a:rPr>
              <a:t>α</a:t>
            </a:r>
            <a:r>
              <a:rPr lang="en-US" sz="1800"/>
              <a:t> = 0.20 but not at </a:t>
            </a:r>
            <a:r>
              <a:rPr lang="en-US" sz="1800">
                <a:latin typeface="Symbol" pitchFamily="18" charset="2"/>
              </a:rPr>
              <a:t>a</a:t>
            </a:r>
            <a:r>
              <a:rPr lang="en-US" sz="1800"/>
              <a:t> = 0.10.</a:t>
            </a:r>
          </a:p>
        </p:txBody>
      </p:sp>
      <p:sp>
        <p:nvSpPr>
          <p:cNvPr id="26631" name="Text Box 7"/>
          <p:cNvSpPr txBox="1">
            <a:spLocks noChangeArrowheads="1"/>
          </p:cNvSpPr>
          <p:nvPr/>
        </p:nvSpPr>
        <p:spPr bwMode="auto">
          <a:xfrm>
            <a:off x="838200" y="5105400"/>
            <a:ext cx="2057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b="1" i="1">
                <a:solidFill>
                  <a:srgbClr val="C00000"/>
                </a:solidFill>
              </a:rPr>
              <a:t>Bottom Line:</a:t>
            </a:r>
          </a:p>
        </p:txBody>
      </p:sp>
      <p:sp>
        <p:nvSpPr>
          <p:cNvPr id="26632" name="Text Box 8"/>
          <p:cNvSpPr txBox="1">
            <a:spLocks noChangeArrowheads="1"/>
          </p:cNvSpPr>
          <p:nvPr/>
        </p:nvSpPr>
        <p:spPr bwMode="auto">
          <a:xfrm>
            <a:off x="914400" y="5486400"/>
            <a:ext cx="67056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800"/>
              <a:t>Both store size and display location affect weekly sales.  Both effects are extremely significant, though store size is a stronger effect (smaller </a:t>
            </a:r>
            <a:r>
              <a:rPr lang="en-US" sz="1800" i="1"/>
              <a:t>p</a:t>
            </a:r>
            <a:r>
              <a:rPr lang="en-US" sz="1800"/>
              <a:t>-value).  Interaction exists only at a very weak level of significance.</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1026"/>
          <p:cNvSpPr>
            <a:spLocks noGrp="1" noChangeArrowheads="1"/>
          </p:cNvSpPr>
          <p:nvPr>
            <p:ph type="ctrTitle"/>
          </p:nvPr>
        </p:nvSpPr>
        <p:spPr>
          <a:xfrm>
            <a:off x="609600" y="457200"/>
            <a:ext cx="7772400" cy="914400"/>
          </a:xfrm>
        </p:spPr>
        <p:txBody>
          <a:bodyPr/>
          <a:lstStyle/>
          <a:p>
            <a:pPr eaLnBrk="1" hangingPunct="1">
              <a:defRPr/>
            </a:pPr>
            <a:r>
              <a:rPr lang="en-US" sz="3600" b="1" dirty="0">
                <a:solidFill>
                  <a:srgbClr val="C00000"/>
                </a:solidFill>
                <a:effectLst>
                  <a:outerShdw blurRad="38100" dist="38100" dir="2700000" algn="tl">
                    <a:srgbClr val="000000">
                      <a:alpha val="43137"/>
                    </a:srgbClr>
                  </a:outerShdw>
                </a:effectLst>
                <a:latin typeface="Comic Sans MS" pitchFamily="66" charset="0"/>
              </a:rPr>
              <a:t>ANOVA Notation</a:t>
            </a:r>
          </a:p>
        </p:txBody>
      </p:sp>
      <p:sp>
        <p:nvSpPr>
          <p:cNvPr id="27651" name="Text Box 1036"/>
          <p:cNvSpPr txBox="1">
            <a:spLocks noChangeArrowheads="1"/>
          </p:cNvSpPr>
          <p:nvPr/>
        </p:nvSpPr>
        <p:spPr bwMode="auto">
          <a:xfrm>
            <a:off x="914400" y="2133600"/>
            <a:ext cx="7467600" cy="304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fontAlgn="b">
              <a:spcBef>
                <a:spcPct val="50000"/>
              </a:spcBef>
            </a:pPr>
            <a:r>
              <a:rPr lang="en-US"/>
              <a:t>Textbooks and computer software use various symbols for treatments and subscripts.  We follow Excel's practice of using </a:t>
            </a:r>
            <a:r>
              <a:rPr lang="en-US" i="1"/>
              <a:t>r</a:t>
            </a:r>
            <a:r>
              <a:rPr lang="en-US"/>
              <a:t> for rows and </a:t>
            </a:r>
            <a:r>
              <a:rPr lang="en-US" i="1"/>
              <a:t>c</a:t>
            </a:r>
            <a:r>
              <a:rPr lang="en-US"/>
              <a:t> for columns.</a:t>
            </a:r>
          </a:p>
          <a:p>
            <a:pPr fontAlgn="b">
              <a:spcBef>
                <a:spcPct val="50000"/>
              </a:spcBef>
            </a:pPr>
            <a:r>
              <a:rPr lang="en-US"/>
              <a:t>In one-factor ANOVA, we may use SSB for variation between columns and SSW for variation within columns.</a:t>
            </a:r>
          </a:p>
          <a:p>
            <a:pPr fontAlgn="b">
              <a:spcBef>
                <a:spcPct val="50000"/>
              </a:spcBef>
            </a:pPr>
            <a:r>
              <a:rPr lang="en-US"/>
              <a:t>In two-factor ANOVA, we use SSA and SSB for the main effects and SSAB for the interaction.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ctrTitle"/>
          </p:nvPr>
        </p:nvSpPr>
        <p:spPr>
          <a:xfrm>
            <a:off x="609600" y="457200"/>
            <a:ext cx="7772400" cy="914400"/>
          </a:xfrm>
        </p:spPr>
        <p:txBody>
          <a:bodyPr/>
          <a:lstStyle/>
          <a:p>
            <a:pPr eaLnBrk="1" hangingPunct="1">
              <a:defRPr/>
            </a:pPr>
            <a:r>
              <a:rPr lang="en-US" sz="3600" b="1" dirty="0">
                <a:solidFill>
                  <a:srgbClr val="C00000"/>
                </a:solidFill>
                <a:effectLst>
                  <a:outerShdw blurRad="38100" dist="38100" dir="2700000" algn="tl">
                    <a:srgbClr val="000000">
                      <a:alpha val="43137"/>
                    </a:srgbClr>
                  </a:outerShdw>
                </a:effectLst>
                <a:latin typeface="Comic Sans MS" pitchFamily="66" charset="0"/>
              </a:rPr>
              <a:t>Stacked Format</a:t>
            </a:r>
          </a:p>
        </p:txBody>
      </p:sp>
      <p:sp>
        <p:nvSpPr>
          <p:cNvPr id="28675" name="Text Box 3"/>
          <p:cNvSpPr txBox="1">
            <a:spLocks noChangeArrowheads="1"/>
          </p:cNvSpPr>
          <p:nvPr/>
        </p:nvSpPr>
        <p:spPr bwMode="auto">
          <a:xfrm>
            <a:off x="838200" y="1600200"/>
            <a:ext cx="74676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fontAlgn="b">
              <a:spcBef>
                <a:spcPct val="50000"/>
              </a:spcBef>
            </a:pPr>
            <a:r>
              <a:rPr lang="en-US" dirty="0"/>
              <a:t>Most computer packages expect the dependent variable to be in a column, and each factor to be in a column, like this:</a:t>
            </a: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5805" y="2817154"/>
            <a:ext cx="8239125" cy="3771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698205" y="2496479"/>
            <a:ext cx="1447800" cy="338554"/>
          </a:xfrm>
          <a:prstGeom prst="rect">
            <a:avLst/>
          </a:prstGeom>
          <a:noFill/>
        </p:spPr>
        <p:txBody>
          <a:bodyPr wrap="square" rtlCol="0">
            <a:spAutoFit/>
          </a:bodyPr>
          <a:lstStyle/>
          <a:p>
            <a:r>
              <a:rPr lang="en-US" sz="1600" i="1" dirty="0" smtClean="0">
                <a:solidFill>
                  <a:srgbClr val="C00000"/>
                </a:solidFill>
              </a:rPr>
              <a:t>One factor:</a:t>
            </a:r>
            <a:endParaRPr lang="en-US" sz="1600" i="1" dirty="0">
              <a:solidFill>
                <a:srgbClr val="C00000"/>
              </a:solidFill>
            </a:endParaRPr>
          </a:p>
        </p:txBody>
      </p:sp>
      <p:sp>
        <p:nvSpPr>
          <p:cNvPr id="7" name="TextBox 6"/>
          <p:cNvSpPr txBox="1"/>
          <p:nvPr/>
        </p:nvSpPr>
        <p:spPr>
          <a:xfrm>
            <a:off x="3517605" y="2475352"/>
            <a:ext cx="1447800" cy="338554"/>
          </a:xfrm>
          <a:prstGeom prst="rect">
            <a:avLst/>
          </a:prstGeom>
          <a:noFill/>
        </p:spPr>
        <p:txBody>
          <a:bodyPr wrap="square" rtlCol="0">
            <a:spAutoFit/>
          </a:bodyPr>
          <a:lstStyle/>
          <a:p>
            <a:r>
              <a:rPr lang="en-US" sz="1600" i="1" dirty="0" smtClean="0">
                <a:solidFill>
                  <a:srgbClr val="C00000"/>
                </a:solidFill>
              </a:rPr>
              <a:t>Two factors:</a:t>
            </a:r>
            <a:endParaRPr lang="en-US" sz="1600" i="1" dirty="0">
              <a:solidFill>
                <a:srgbClr val="C00000"/>
              </a:solidFill>
            </a:endParaRPr>
          </a:p>
        </p:txBody>
      </p:sp>
      <p:sp>
        <p:nvSpPr>
          <p:cNvPr id="8" name="TextBox 7"/>
          <p:cNvSpPr txBox="1"/>
          <p:nvPr/>
        </p:nvSpPr>
        <p:spPr>
          <a:xfrm>
            <a:off x="6489406" y="2478980"/>
            <a:ext cx="2295524" cy="338554"/>
          </a:xfrm>
          <a:prstGeom prst="rect">
            <a:avLst/>
          </a:prstGeom>
          <a:noFill/>
        </p:spPr>
        <p:txBody>
          <a:bodyPr wrap="square" rtlCol="0">
            <a:spAutoFit/>
          </a:bodyPr>
          <a:lstStyle/>
          <a:p>
            <a:r>
              <a:rPr lang="en-US" sz="1600" i="1" dirty="0" smtClean="0">
                <a:solidFill>
                  <a:srgbClr val="C00000"/>
                </a:solidFill>
              </a:rPr>
              <a:t>Two factors replicated:</a:t>
            </a:r>
            <a:endParaRPr lang="en-US" sz="1600" i="1" dirty="0">
              <a:solidFill>
                <a:srgbClr val="C00000"/>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ctrTitle"/>
          </p:nvPr>
        </p:nvSpPr>
        <p:spPr>
          <a:xfrm>
            <a:off x="685800" y="381000"/>
            <a:ext cx="7772400" cy="1219200"/>
          </a:xfrm>
        </p:spPr>
        <p:txBody>
          <a:bodyPr/>
          <a:lstStyle/>
          <a:p>
            <a:pPr eaLnBrk="1" hangingPunct="1">
              <a:defRPr/>
            </a:pPr>
            <a:r>
              <a:rPr lang="en-US" sz="3600" b="1" dirty="0">
                <a:solidFill>
                  <a:srgbClr val="C00000"/>
                </a:solidFill>
                <a:effectLst>
                  <a:outerShdw blurRad="38100" dist="38100" dir="2700000" algn="tl">
                    <a:srgbClr val="000000">
                      <a:alpha val="43137"/>
                    </a:srgbClr>
                  </a:outerShdw>
                </a:effectLst>
                <a:latin typeface="Comic Sans MS" pitchFamily="66" charset="0"/>
              </a:rPr>
              <a:t>Example:</a:t>
            </a:r>
            <a:br>
              <a:rPr lang="en-US" sz="3600" b="1" dirty="0">
                <a:solidFill>
                  <a:srgbClr val="C00000"/>
                </a:solidFill>
                <a:effectLst>
                  <a:outerShdw blurRad="38100" dist="38100" dir="2700000" algn="tl">
                    <a:srgbClr val="000000">
                      <a:alpha val="43137"/>
                    </a:srgbClr>
                  </a:outerShdw>
                </a:effectLst>
                <a:latin typeface="Comic Sans MS" pitchFamily="66" charset="0"/>
              </a:rPr>
            </a:br>
            <a:r>
              <a:rPr lang="en-US" sz="3600" b="1" dirty="0">
                <a:solidFill>
                  <a:srgbClr val="C00000"/>
                </a:solidFill>
                <a:effectLst>
                  <a:outerShdw blurRad="38100" dist="38100" dir="2700000" algn="tl">
                    <a:srgbClr val="000000">
                      <a:alpha val="43137"/>
                    </a:srgbClr>
                  </a:outerShdw>
                </a:effectLst>
                <a:latin typeface="Comic Sans MS" pitchFamily="66" charset="0"/>
              </a:rPr>
              <a:t>One-Factor Stacked</a:t>
            </a:r>
          </a:p>
        </p:txBody>
      </p:sp>
      <p:sp>
        <p:nvSpPr>
          <p:cNvPr id="29699" name="Text Box 6"/>
          <p:cNvSpPr txBox="1">
            <a:spLocks noChangeArrowheads="1"/>
          </p:cNvSpPr>
          <p:nvPr/>
        </p:nvSpPr>
        <p:spPr bwMode="auto">
          <a:xfrm>
            <a:off x="1828800" y="5943600"/>
            <a:ext cx="44958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600" i="1">
                <a:solidFill>
                  <a:srgbClr val="C00000"/>
                </a:solidFill>
              </a:rPr>
              <a:t>Note</a:t>
            </a:r>
            <a:r>
              <a:rPr lang="en-US" sz="1600"/>
              <a:t>  These observations (</a:t>
            </a:r>
            <a:r>
              <a:rPr lang="en-US" sz="1600" i="1"/>
              <a:t>n</a:t>
            </a:r>
            <a:r>
              <a:rPr lang="en-US" sz="1600"/>
              <a:t> = 498) were chosen at random from a database containing 1,508 records.</a:t>
            </a:r>
          </a:p>
        </p:txBody>
      </p:sp>
      <p:sp>
        <p:nvSpPr>
          <p:cNvPr id="29700" name="Text Box 9"/>
          <p:cNvSpPr txBox="1">
            <a:spLocks noChangeArrowheads="1"/>
          </p:cNvSpPr>
          <p:nvPr/>
        </p:nvSpPr>
        <p:spPr bwMode="auto">
          <a:xfrm>
            <a:off x="5943600" y="1905000"/>
            <a:ext cx="2667000" cy="3667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fontAlgn="b">
              <a:spcBef>
                <a:spcPct val="50000"/>
              </a:spcBef>
            </a:pPr>
            <a:r>
              <a:rPr lang="en-US" sz="1800" i="1">
                <a:solidFill>
                  <a:srgbClr val="C00000"/>
                </a:solidFill>
                <a:cs typeface="Arial" charset="0"/>
              </a:rPr>
              <a:t>Key</a:t>
            </a:r>
          </a:p>
          <a:p>
            <a:pPr fontAlgn="b">
              <a:spcBef>
                <a:spcPct val="50000"/>
              </a:spcBef>
            </a:pPr>
            <a:r>
              <a:rPr lang="en-US" sz="1800" b="1">
                <a:solidFill>
                  <a:srgbClr val="000000"/>
                </a:solidFill>
                <a:latin typeface="Arial" charset="0"/>
                <a:cs typeface="Arial" charset="0"/>
              </a:rPr>
              <a:t>AmtPaid</a:t>
            </a:r>
            <a:r>
              <a:rPr lang="en-US" sz="1800">
                <a:solidFill>
                  <a:srgbClr val="000000"/>
                </a:solidFill>
                <a:latin typeface="Arial" charset="0"/>
                <a:cs typeface="Arial" charset="0"/>
              </a:rPr>
              <a:t> </a:t>
            </a:r>
            <a:r>
              <a:rPr lang="en-US" sz="1800">
                <a:solidFill>
                  <a:srgbClr val="000000"/>
                </a:solidFill>
                <a:cs typeface="Arial" charset="0"/>
              </a:rPr>
              <a:t>is the a</a:t>
            </a:r>
            <a:r>
              <a:rPr lang="en-US" sz="1800">
                <a:cs typeface="Arial" charset="0"/>
              </a:rPr>
              <a:t>mount to be paid to provider by insurance carrier</a:t>
            </a:r>
          </a:p>
          <a:p>
            <a:pPr fontAlgn="b">
              <a:spcBef>
                <a:spcPct val="50000"/>
              </a:spcBef>
            </a:pPr>
            <a:r>
              <a:rPr lang="en-US" sz="1800" b="1">
                <a:solidFill>
                  <a:srgbClr val="000000"/>
                </a:solidFill>
                <a:latin typeface="Arial" charset="0"/>
                <a:cs typeface="Arial" charset="0"/>
              </a:rPr>
              <a:t>ProdID</a:t>
            </a:r>
            <a:r>
              <a:rPr lang="en-US" sz="1800">
                <a:cs typeface="Arial" charset="0"/>
              </a:rPr>
              <a:t> refers to the patient’s insurance type</a:t>
            </a:r>
          </a:p>
          <a:p>
            <a:pPr fontAlgn="b">
              <a:spcBef>
                <a:spcPct val="50000"/>
              </a:spcBef>
            </a:pPr>
            <a:r>
              <a:rPr lang="en-US" sz="1800">
                <a:cs typeface="Arial" charset="0"/>
              </a:rPr>
              <a:t>   M=Medicare</a:t>
            </a:r>
          </a:p>
          <a:p>
            <a:pPr fontAlgn="b">
              <a:spcBef>
                <a:spcPct val="50000"/>
              </a:spcBef>
            </a:pPr>
            <a:r>
              <a:rPr lang="en-US" sz="1800">
                <a:cs typeface="Arial" charset="0"/>
              </a:rPr>
              <a:t>   D=Medicaid</a:t>
            </a:r>
          </a:p>
          <a:p>
            <a:pPr fontAlgn="b">
              <a:spcBef>
                <a:spcPct val="50000"/>
              </a:spcBef>
            </a:pPr>
            <a:r>
              <a:rPr lang="en-US" sz="1800">
                <a:cs typeface="Arial" charset="0"/>
              </a:rPr>
              <a:t>   S=Commercial 1</a:t>
            </a:r>
          </a:p>
          <a:p>
            <a:pPr fontAlgn="b">
              <a:spcBef>
                <a:spcPct val="50000"/>
              </a:spcBef>
            </a:pPr>
            <a:r>
              <a:rPr lang="en-US" sz="1800">
                <a:cs typeface="Arial" charset="0"/>
              </a:rPr>
              <a:t>   P=Commercial 2</a:t>
            </a:r>
          </a:p>
        </p:txBody>
      </p:sp>
      <p:pic>
        <p:nvPicPr>
          <p:cNvPr id="29701" name="Picture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00200" y="1828800"/>
            <a:ext cx="3365500" cy="365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ctrTitle"/>
          </p:nvPr>
        </p:nvSpPr>
        <p:spPr>
          <a:xfrm>
            <a:off x="609600" y="457200"/>
            <a:ext cx="7772400" cy="914400"/>
          </a:xfrm>
        </p:spPr>
        <p:txBody>
          <a:bodyPr/>
          <a:lstStyle/>
          <a:p>
            <a:pPr eaLnBrk="1" hangingPunct="1">
              <a:defRPr/>
            </a:pPr>
            <a:r>
              <a:rPr lang="en-US" sz="3600" b="1" dirty="0">
                <a:solidFill>
                  <a:srgbClr val="C00000"/>
                </a:solidFill>
                <a:effectLst>
                  <a:outerShdw blurRad="38100" dist="38100" dir="2700000" algn="tl">
                    <a:srgbClr val="000000">
                      <a:alpha val="43137"/>
                    </a:srgbClr>
                  </a:outerShdw>
                </a:effectLst>
                <a:latin typeface="Comic Sans MS" pitchFamily="66" charset="0"/>
              </a:rPr>
              <a:t>Minitab</a:t>
            </a:r>
          </a:p>
        </p:txBody>
      </p:sp>
      <p:sp>
        <p:nvSpPr>
          <p:cNvPr id="30723" name="Text Box 13"/>
          <p:cNvSpPr txBox="1">
            <a:spLocks noChangeArrowheads="1"/>
          </p:cNvSpPr>
          <p:nvPr/>
        </p:nvSpPr>
        <p:spPr bwMode="auto">
          <a:xfrm>
            <a:off x="6324600" y="5270500"/>
            <a:ext cx="2286000" cy="1063625"/>
          </a:xfrm>
          <a:prstGeom prst="rect">
            <a:avLst/>
          </a:prstGeom>
          <a:solidFill>
            <a:srgbClr val="99CCFF"/>
          </a:solidFill>
          <a:ln w="9525">
            <a:solidFill>
              <a:srgbClr val="000000"/>
            </a:solidFill>
            <a:miter lim="800000"/>
            <a:headEnd/>
            <a:tailEnd/>
          </a:ln>
        </p:spPr>
        <p:txBody>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sz="900" i="1">
                <a:solidFill>
                  <a:srgbClr val="CC0000"/>
                </a:solidFill>
              </a:rPr>
              <a:t>Copyright Notice</a:t>
            </a:r>
            <a:r>
              <a:rPr lang="en-US" sz="900"/>
              <a:t>  Portions of MINITAB Statistical Software input and output contained in this document are printed with permission of Minitab, Inc.  MINITAB</a:t>
            </a:r>
            <a:r>
              <a:rPr lang="en-US" sz="900" baseline="30000"/>
              <a:t>TM</a:t>
            </a:r>
            <a:r>
              <a:rPr lang="en-US" sz="900"/>
              <a:t> is a trademark of Minitab Inc. in the United States and other countries and is used herein with the owner's permission.</a:t>
            </a:r>
          </a:p>
        </p:txBody>
      </p:sp>
      <p:pic>
        <p:nvPicPr>
          <p:cNvPr id="3072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1508125"/>
            <a:ext cx="5381625" cy="481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25"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2362200"/>
            <a:ext cx="2647950" cy="2647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609600" y="304800"/>
            <a:ext cx="7772400" cy="1143000"/>
          </a:xfrm>
        </p:spPr>
        <p:txBody>
          <a:bodyPr/>
          <a:lstStyle/>
          <a:p>
            <a:pPr eaLnBrk="1" hangingPunct="1">
              <a:defRPr/>
            </a:pPr>
            <a:r>
              <a:rPr lang="en-US" sz="3600" b="1" dirty="0">
                <a:solidFill>
                  <a:srgbClr val="C00000"/>
                </a:solidFill>
                <a:effectLst>
                  <a:outerShdw blurRad="38100" dist="38100" dir="2700000" algn="tl">
                    <a:srgbClr val="000000">
                      <a:alpha val="43137"/>
                    </a:srgbClr>
                  </a:outerShdw>
                </a:effectLst>
                <a:latin typeface="Comic Sans MS" pitchFamily="66" charset="0"/>
              </a:rPr>
              <a:t>When Do We Need ANOVA?</a:t>
            </a:r>
          </a:p>
        </p:txBody>
      </p:sp>
      <p:graphicFrame>
        <p:nvGraphicFramePr>
          <p:cNvPr id="4099" name="Object 6"/>
          <p:cNvGraphicFramePr>
            <a:graphicFrameLocks noChangeAspect="1"/>
          </p:cNvGraphicFramePr>
          <p:nvPr/>
        </p:nvGraphicFramePr>
        <p:xfrm>
          <a:off x="5867400" y="4419600"/>
          <a:ext cx="1819275" cy="1685925"/>
        </p:xfrm>
        <a:graphic>
          <a:graphicData uri="http://schemas.openxmlformats.org/presentationml/2006/ole">
            <mc:AlternateContent xmlns:mc="http://schemas.openxmlformats.org/markup-compatibility/2006">
              <mc:Choice xmlns:v="urn:schemas-microsoft-com:vml" Requires="v">
                <p:oleObj spid="_x0000_s4104" name="Document" r:id="rId3" imgW="1818510" imgH="1685276" progId="Word.Document.8">
                  <p:embed/>
                </p:oleObj>
              </mc:Choice>
              <mc:Fallback>
                <p:oleObj name="Document" r:id="rId3" imgW="1818510" imgH="1685276" progId="Word.Document.8">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7400" y="4419600"/>
                        <a:ext cx="1819275" cy="1685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100" name="AutoShape 7"/>
          <p:cNvSpPr>
            <a:spLocks noChangeArrowheads="1"/>
          </p:cNvSpPr>
          <p:nvPr/>
        </p:nvSpPr>
        <p:spPr bwMode="auto">
          <a:xfrm>
            <a:off x="1524000" y="2209800"/>
            <a:ext cx="4419600" cy="1143000"/>
          </a:xfrm>
          <a:prstGeom prst="wedgeRoundRectCallout">
            <a:avLst>
              <a:gd name="adj1" fmla="val 45583"/>
              <a:gd name="adj2" fmla="val 150694"/>
              <a:gd name="adj3" fmla="val 16667"/>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en-US" sz="2000"/>
              <a:t>When we have more than two groups.  If we have only two groups, we can use a </a:t>
            </a:r>
            <a:r>
              <a:rPr lang="en-US" sz="2000" i="1"/>
              <a:t>t</a:t>
            </a:r>
            <a:r>
              <a:rPr lang="en-US" sz="2000"/>
              <a:t>-test for two means.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ctrTitle"/>
          </p:nvPr>
        </p:nvSpPr>
        <p:spPr>
          <a:xfrm>
            <a:off x="609600" y="457200"/>
            <a:ext cx="7772400" cy="914400"/>
          </a:xfrm>
        </p:spPr>
        <p:txBody>
          <a:bodyPr/>
          <a:lstStyle/>
          <a:p>
            <a:pPr eaLnBrk="1" hangingPunct="1">
              <a:defRPr/>
            </a:pPr>
            <a:r>
              <a:rPr lang="en-US" sz="3600" b="1" dirty="0" err="1">
                <a:solidFill>
                  <a:srgbClr val="C00000"/>
                </a:solidFill>
                <a:effectLst>
                  <a:outerShdw blurRad="38100" dist="38100" dir="2700000" algn="tl">
                    <a:srgbClr val="000000">
                      <a:alpha val="43137"/>
                    </a:srgbClr>
                  </a:outerShdw>
                </a:effectLst>
                <a:latin typeface="Comic Sans MS" pitchFamily="66" charset="0"/>
              </a:rPr>
              <a:t>Minitab:Hospital</a:t>
            </a:r>
            <a:r>
              <a:rPr lang="en-US" sz="3600" b="1" dirty="0">
                <a:solidFill>
                  <a:srgbClr val="C00000"/>
                </a:solidFill>
                <a:effectLst>
                  <a:outerShdw blurRad="38100" dist="38100" dir="2700000" algn="tl">
                    <a:srgbClr val="000000">
                      <a:alpha val="43137"/>
                    </a:srgbClr>
                  </a:outerShdw>
                </a:effectLst>
                <a:latin typeface="Comic Sans MS" pitchFamily="66" charset="0"/>
              </a:rPr>
              <a:t> Charges</a:t>
            </a:r>
          </a:p>
        </p:txBody>
      </p:sp>
      <p:sp>
        <p:nvSpPr>
          <p:cNvPr id="31747" name="Text Box 3"/>
          <p:cNvSpPr txBox="1">
            <a:spLocks noChangeArrowheads="1"/>
          </p:cNvSpPr>
          <p:nvPr/>
        </p:nvSpPr>
        <p:spPr bwMode="auto">
          <a:xfrm>
            <a:off x="1600200" y="6172200"/>
            <a:ext cx="5486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800"/>
              <a:t>Minitab shows overlapping C.I.'s for each group mean.</a:t>
            </a:r>
          </a:p>
        </p:txBody>
      </p:sp>
      <p:sp>
        <p:nvSpPr>
          <p:cNvPr id="31748" name="Text Box 4"/>
          <p:cNvSpPr txBox="1">
            <a:spLocks noChangeArrowheads="1"/>
          </p:cNvSpPr>
          <p:nvPr/>
        </p:nvSpPr>
        <p:spPr bwMode="auto">
          <a:xfrm>
            <a:off x="1676400" y="1676400"/>
            <a:ext cx="6096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800" i="1"/>
              <a:t>p</a:t>
            </a:r>
            <a:r>
              <a:rPr lang="en-US" sz="1800"/>
              <a:t>-value indicates no significant group difference at </a:t>
            </a:r>
            <a:r>
              <a:rPr lang="el-GR" sz="1800" i="1">
                <a:latin typeface="Calibri" pitchFamily="34" charset="0"/>
                <a:cs typeface="Calibri" pitchFamily="34" charset="0"/>
              </a:rPr>
              <a:t>α</a:t>
            </a:r>
            <a:r>
              <a:rPr lang="en-US" sz="1800"/>
              <a:t> = 0.10.</a:t>
            </a:r>
          </a:p>
        </p:txBody>
      </p:sp>
      <p:pic>
        <p:nvPicPr>
          <p:cNvPr id="3174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2209800"/>
            <a:ext cx="7848600" cy="373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750" name="Line 6"/>
          <p:cNvSpPr>
            <a:spLocks noChangeShapeType="1"/>
          </p:cNvSpPr>
          <p:nvPr/>
        </p:nvSpPr>
        <p:spPr bwMode="auto">
          <a:xfrm>
            <a:off x="5105400" y="2057400"/>
            <a:ext cx="685800" cy="838200"/>
          </a:xfrm>
          <a:prstGeom prst="line">
            <a:avLst/>
          </a:prstGeom>
          <a:noFill/>
          <a:ln w="158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1751" name="Line 7"/>
          <p:cNvSpPr>
            <a:spLocks noChangeShapeType="1"/>
          </p:cNvSpPr>
          <p:nvPr/>
        </p:nvSpPr>
        <p:spPr bwMode="auto">
          <a:xfrm flipV="1">
            <a:off x="5562600" y="5181600"/>
            <a:ext cx="152400" cy="914400"/>
          </a:xfrm>
          <a:prstGeom prst="line">
            <a:avLst/>
          </a:prstGeom>
          <a:noFill/>
          <a:ln w="158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ctrTitle"/>
          </p:nvPr>
        </p:nvSpPr>
        <p:spPr>
          <a:xfrm>
            <a:off x="609600" y="457200"/>
            <a:ext cx="7772400" cy="914400"/>
          </a:xfrm>
        </p:spPr>
        <p:txBody>
          <a:bodyPr/>
          <a:lstStyle/>
          <a:p>
            <a:pPr eaLnBrk="1" hangingPunct="1">
              <a:defRPr/>
            </a:pPr>
            <a:r>
              <a:rPr lang="en-US" sz="3600" b="1" dirty="0">
                <a:solidFill>
                  <a:srgbClr val="C00000"/>
                </a:solidFill>
                <a:effectLst>
                  <a:outerShdw blurRad="38100" dist="38100" dir="2700000" algn="tl">
                    <a:srgbClr val="000000">
                      <a:alpha val="43137"/>
                    </a:srgbClr>
                  </a:outerShdw>
                </a:effectLst>
                <a:latin typeface="Comic Sans MS" pitchFamily="66" charset="0"/>
              </a:rPr>
              <a:t>Stacked or </a:t>
            </a:r>
            <a:r>
              <a:rPr lang="en-US" sz="3600" b="1" dirty="0" err="1">
                <a:solidFill>
                  <a:srgbClr val="C00000"/>
                </a:solidFill>
                <a:effectLst>
                  <a:outerShdw blurRad="38100" dist="38100" dir="2700000" algn="tl">
                    <a:srgbClr val="000000">
                      <a:alpha val="43137"/>
                    </a:srgbClr>
                  </a:outerShdw>
                </a:effectLst>
                <a:latin typeface="Comic Sans MS" pitchFamily="66" charset="0"/>
              </a:rPr>
              <a:t>Unstacked</a:t>
            </a:r>
            <a:r>
              <a:rPr lang="en-US" sz="3600" b="1" dirty="0">
                <a:solidFill>
                  <a:srgbClr val="C00000"/>
                </a:solidFill>
                <a:effectLst>
                  <a:outerShdw blurRad="38100" dist="38100" dir="2700000" algn="tl">
                    <a:srgbClr val="000000">
                      <a:alpha val="43137"/>
                    </a:srgbClr>
                  </a:outerShdw>
                </a:effectLst>
                <a:latin typeface="Comic Sans MS" pitchFamily="66" charset="0"/>
              </a:rPr>
              <a:t>?</a:t>
            </a:r>
          </a:p>
        </p:txBody>
      </p:sp>
      <p:sp>
        <p:nvSpPr>
          <p:cNvPr id="32771" name="Text Box 8"/>
          <p:cNvSpPr txBox="1">
            <a:spLocks noChangeArrowheads="1"/>
          </p:cNvSpPr>
          <p:nvPr/>
        </p:nvSpPr>
        <p:spPr bwMode="auto">
          <a:xfrm>
            <a:off x="1371600" y="4648200"/>
            <a:ext cx="6553200" cy="1681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spcBef>
                <a:spcPct val="50000"/>
              </a:spcBef>
            </a:pPr>
            <a:r>
              <a:rPr lang="en-US" sz="1600" b="1" i="1">
                <a:solidFill>
                  <a:srgbClr val="A50021"/>
                </a:solidFill>
              </a:rPr>
              <a:t>Comment</a:t>
            </a:r>
          </a:p>
          <a:p>
            <a:pPr>
              <a:spcBef>
                <a:spcPct val="50000"/>
              </a:spcBef>
            </a:pPr>
            <a:r>
              <a:rPr lang="en-US" sz="1600"/>
              <a:t>In Excel, the one-factor ANOVA test </a:t>
            </a:r>
            <a:r>
              <a:rPr lang="en-US" sz="1600" i="1">
                <a:solidFill>
                  <a:srgbClr val="C00000"/>
                </a:solidFill>
              </a:rPr>
              <a:t>requires</a:t>
            </a:r>
            <a:r>
              <a:rPr lang="en-US" sz="1600">
                <a:solidFill>
                  <a:srgbClr val="C00000"/>
                </a:solidFill>
              </a:rPr>
              <a:t> </a:t>
            </a:r>
            <a:r>
              <a:rPr lang="en-US" sz="1600"/>
              <a:t>that the data be grouped into separate columns. In this case, there are 4 insurance types so we would need 4 separate data columns.  This is awkward for large data sets. Minitab can convert unstacked data into stacked data (and vice versa). In databases, the variables usually are coded in stacked format (one column for each factor).</a:t>
            </a:r>
          </a:p>
        </p:txBody>
      </p:sp>
      <p:pic>
        <p:nvPicPr>
          <p:cNvPr id="32772" name="Picture 1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33600" y="1676400"/>
            <a:ext cx="4419600" cy="274955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ctrTitle"/>
          </p:nvPr>
        </p:nvSpPr>
        <p:spPr>
          <a:xfrm>
            <a:off x="609600" y="457200"/>
            <a:ext cx="7772400" cy="914400"/>
          </a:xfrm>
        </p:spPr>
        <p:txBody>
          <a:bodyPr/>
          <a:lstStyle/>
          <a:p>
            <a:pPr eaLnBrk="1" hangingPunct="1">
              <a:defRPr/>
            </a:pPr>
            <a:r>
              <a:rPr lang="en-US" sz="3600" b="1" dirty="0" err="1">
                <a:solidFill>
                  <a:srgbClr val="C00000"/>
                </a:solidFill>
                <a:effectLst>
                  <a:outerShdw blurRad="38100" dist="38100" dir="2700000" algn="tl">
                    <a:srgbClr val="000000">
                      <a:alpha val="43137"/>
                    </a:srgbClr>
                  </a:outerShdw>
                </a:effectLst>
                <a:latin typeface="Comic Sans MS" pitchFamily="66" charset="0"/>
              </a:rPr>
              <a:t>Excel:Hospital</a:t>
            </a:r>
            <a:r>
              <a:rPr lang="en-US" sz="3600" b="1" dirty="0">
                <a:solidFill>
                  <a:srgbClr val="C00000"/>
                </a:solidFill>
                <a:effectLst>
                  <a:outerShdw blurRad="38100" dist="38100" dir="2700000" algn="tl">
                    <a:srgbClr val="000000">
                      <a:alpha val="43137"/>
                    </a:srgbClr>
                  </a:outerShdw>
                </a:effectLst>
                <a:latin typeface="Comic Sans MS" pitchFamily="66" charset="0"/>
              </a:rPr>
              <a:t> Charges</a:t>
            </a:r>
          </a:p>
        </p:txBody>
      </p:sp>
      <p:pic>
        <p:nvPicPr>
          <p:cNvPr id="3379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1676400"/>
            <a:ext cx="3743325"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796"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4800" y="3124200"/>
            <a:ext cx="3743325" cy="2571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ctrTitle"/>
          </p:nvPr>
        </p:nvSpPr>
        <p:spPr>
          <a:xfrm>
            <a:off x="609600" y="457200"/>
            <a:ext cx="7772400" cy="914400"/>
          </a:xfrm>
        </p:spPr>
        <p:txBody>
          <a:bodyPr/>
          <a:lstStyle/>
          <a:p>
            <a:pPr eaLnBrk="1" hangingPunct="1">
              <a:defRPr/>
            </a:pPr>
            <a:r>
              <a:rPr lang="en-US" sz="3600" b="1" dirty="0" err="1">
                <a:solidFill>
                  <a:srgbClr val="C00000"/>
                </a:solidFill>
                <a:effectLst>
                  <a:outerShdw blurRad="38100" dist="38100" dir="2700000" algn="tl">
                    <a:srgbClr val="000000">
                      <a:alpha val="43137"/>
                    </a:srgbClr>
                  </a:outerShdw>
                </a:effectLst>
                <a:latin typeface="Comic Sans MS" pitchFamily="66" charset="0"/>
              </a:rPr>
              <a:t>Excel:Hospital</a:t>
            </a:r>
            <a:r>
              <a:rPr lang="en-US" sz="3600" b="1" dirty="0">
                <a:solidFill>
                  <a:srgbClr val="C00000"/>
                </a:solidFill>
                <a:effectLst>
                  <a:outerShdw blurRad="38100" dist="38100" dir="2700000" algn="tl">
                    <a:srgbClr val="000000">
                      <a:alpha val="43137"/>
                    </a:srgbClr>
                  </a:outerShdw>
                </a:effectLst>
                <a:latin typeface="Comic Sans MS" pitchFamily="66" charset="0"/>
              </a:rPr>
              <a:t> Charges</a:t>
            </a:r>
          </a:p>
        </p:txBody>
      </p:sp>
      <p:pic>
        <p:nvPicPr>
          <p:cNvPr id="34819"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5800" y="2971800"/>
            <a:ext cx="7594600" cy="1300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820" name="Text Box 4"/>
          <p:cNvSpPr txBox="1">
            <a:spLocks noChangeArrowheads="1"/>
          </p:cNvSpPr>
          <p:nvPr/>
        </p:nvSpPr>
        <p:spPr bwMode="auto">
          <a:xfrm>
            <a:off x="4800600" y="4724400"/>
            <a:ext cx="3505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800"/>
              <a:t>At the 5% level of significance,  </a:t>
            </a:r>
            <a:r>
              <a:rPr lang="en-US" sz="1800" i="1"/>
              <a:t>F</a:t>
            </a:r>
            <a:r>
              <a:rPr lang="en-US" sz="1800"/>
              <a:t> does not exceed </a:t>
            </a:r>
            <a:r>
              <a:rPr lang="en-US" sz="1800" i="1"/>
              <a:t>F</a:t>
            </a:r>
            <a:r>
              <a:rPr lang="en-US" sz="1800" baseline="-25000"/>
              <a:t>crit</a:t>
            </a:r>
            <a:r>
              <a:rPr lang="en-US" sz="1800"/>
              <a:t>.</a:t>
            </a:r>
          </a:p>
        </p:txBody>
      </p:sp>
      <p:sp>
        <p:nvSpPr>
          <p:cNvPr id="34821" name="Text Box 5"/>
          <p:cNvSpPr txBox="1">
            <a:spLocks noChangeArrowheads="1"/>
          </p:cNvSpPr>
          <p:nvPr/>
        </p:nvSpPr>
        <p:spPr bwMode="auto">
          <a:xfrm>
            <a:off x="5638800" y="1828800"/>
            <a:ext cx="29718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800" i="1"/>
              <a:t>P</a:t>
            </a:r>
            <a:r>
              <a:rPr lang="en-US" sz="1800"/>
              <a:t>-value would not even be significant at </a:t>
            </a:r>
            <a:r>
              <a:rPr lang="el-GR" sz="1800" i="1">
                <a:latin typeface="Calibri" pitchFamily="34" charset="0"/>
                <a:cs typeface="Calibri" pitchFamily="34" charset="0"/>
              </a:rPr>
              <a:t>α</a:t>
            </a:r>
            <a:r>
              <a:rPr lang="en-US" sz="1800"/>
              <a:t> = 0.10.</a:t>
            </a:r>
          </a:p>
        </p:txBody>
      </p:sp>
      <p:sp>
        <p:nvSpPr>
          <p:cNvPr id="34822" name="Line 6"/>
          <p:cNvSpPr>
            <a:spLocks noChangeShapeType="1"/>
          </p:cNvSpPr>
          <p:nvPr/>
        </p:nvSpPr>
        <p:spPr bwMode="auto">
          <a:xfrm>
            <a:off x="2590800" y="2590800"/>
            <a:ext cx="1600200" cy="762000"/>
          </a:xfrm>
          <a:prstGeom prst="line">
            <a:avLst/>
          </a:prstGeom>
          <a:noFill/>
          <a:ln w="158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4823" name="Line 7"/>
          <p:cNvSpPr>
            <a:spLocks noChangeShapeType="1"/>
          </p:cNvSpPr>
          <p:nvPr/>
        </p:nvSpPr>
        <p:spPr bwMode="auto">
          <a:xfrm flipH="1">
            <a:off x="7086600" y="2438400"/>
            <a:ext cx="228600" cy="533400"/>
          </a:xfrm>
          <a:prstGeom prst="line">
            <a:avLst/>
          </a:prstGeom>
          <a:noFill/>
          <a:ln w="158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4824" name="Text Box 8"/>
          <p:cNvSpPr txBox="1">
            <a:spLocks noChangeArrowheads="1"/>
          </p:cNvSpPr>
          <p:nvPr/>
        </p:nvSpPr>
        <p:spPr bwMode="auto">
          <a:xfrm>
            <a:off x="609600" y="1905000"/>
            <a:ext cx="33528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800"/>
              <a:t>There are 4 insurance groups so d.f.=3 for the “treatment” effect.</a:t>
            </a:r>
          </a:p>
        </p:txBody>
      </p:sp>
      <p:sp>
        <p:nvSpPr>
          <p:cNvPr id="34825" name="Line 9"/>
          <p:cNvSpPr>
            <a:spLocks noChangeShapeType="1"/>
          </p:cNvSpPr>
          <p:nvPr/>
        </p:nvSpPr>
        <p:spPr bwMode="auto">
          <a:xfrm flipV="1">
            <a:off x="6019800" y="3657600"/>
            <a:ext cx="228600" cy="1066800"/>
          </a:xfrm>
          <a:prstGeom prst="line">
            <a:avLst/>
          </a:prstGeom>
          <a:noFill/>
          <a:ln w="158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ctrTitle"/>
          </p:nvPr>
        </p:nvSpPr>
        <p:spPr>
          <a:xfrm>
            <a:off x="609600" y="457200"/>
            <a:ext cx="7772400" cy="914400"/>
          </a:xfrm>
        </p:spPr>
        <p:txBody>
          <a:bodyPr/>
          <a:lstStyle/>
          <a:p>
            <a:pPr eaLnBrk="1" hangingPunct="1">
              <a:defRPr/>
            </a:pPr>
            <a:r>
              <a:rPr lang="en-US" sz="3600" b="1" dirty="0">
                <a:solidFill>
                  <a:srgbClr val="C00000"/>
                </a:solidFill>
                <a:effectLst>
                  <a:outerShdw blurRad="38100" dist="38100" dir="2700000" algn="tl">
                    <a:srgbClr val="000000">
                      <a:alpha val="43137"/>
                    </a:srgbClr>
                  </a:outerShdw>
                </a:effectLst>
                <a:latin typeface="Comic Sans MS" pitchFamily="66" charset="0"/>
              </a:rPr>
              <a:t>More Than Two Factors?</a:t>
            </a:r>
          </a:p>
        </p:txBody>
      </p:sp>
      <p:sp>
        <p:nvSpPr>
          <p:cNvPr id="35843" name="Text Box 10"/>
          <p:cNvSpPr txBox="1">
            <a:spLocks noChangeArrowheads="1"/>
          </p:cNvSpPr>
          <p:nvPr/>
        </p:nvSpPr>
        <p:spPr bwMode="auto">
          <a:xfrm>
            <a:off x="838200" y="1981200"/>
            <a:ext cx="7696200" cy="3597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2000"/>
              <a:t>ANOVA can have any number of factors (main effects) and their interactions.  For example:</a:t>
            </a:r>
          </a:p>
          <a:p>
            <a:pPr>
              <a:spcBef>
                <a:spcPct val="50000"/>
              </a:spcBef>
            </a:pPr>
            <a:r>
              <a:rPr lang="en-US" sz="2000"/>
              <a:t>3-factor ANOVA model with all possible interactions: </a:t>
            </a:r>
          </a:p>
          <a:p>
            <a:pPr>
              <a:spcBef>
                <a:spcPct val="50000"/>
              </a:spcBef>
            </a:pPr>
            <a:r>
              <a:rPr lang="en-US" sz="2000">
                <a:solidFill>
                  <a:schemeClr val="hlink"/>
                </a:solidFill>
              </a:rPr>
              <a:t>      </a:t>
            </a:r>
            <a:r>
              <a:rPr lang="en-US" sz="2000" i="1">
                <a:solidFill>
                  <a:srgbClr val="C00000"/>
                </a:solidFill>
              </a:rPr>
              <a:t>X</a:t>
            </a:r>
            <a:r>
              <a:rPr lang="en-US" sz="2000">
                <a:solidFill>
                  <a:srgbClr val="C00000"/>
                </a:solidFill>
              </a:rPr>
              <a:t> = f (</a:t>
            </a:r>
            <a:r>
              <a:rPr lang="en-US" sz="2000" i="1">
                <a:solidFill>
                  <a:srgbClr val="C00000"/>
                </a:solidFill>
              </a:rPr>
              <a:t>A</a:t>
            </a:r>
            <a:r>
              <a:rPr lang="en-US" sz="2000">
                <a:solidFill>
                  <a:srgbClr val="C00000"/>
                </a:solidFill>
              </a:rPr>
              <a:t>, </a:t>
            </a:r>
            <a:r>
              <a:rPr lang="en-US" sz="2000" i="1">
                <a:solidFill>
                  <a:srgbClr val="C00000"/>
                </a:solidFill>
              </a:rPr>
              <a:t>B</a:t>
            </a:r>
            <a:r>
              <a:rPr lang="en-US" sz="2000">
                <a:solidFill>
                  <a:srgbClr val="C00000"/>
                </a:solidFill>
              </a:rPr>
              <a:t>, </a:t>
            </a:r>
            <a:r>
              <a:rPr lang="en-US" sz="2000" i="1">
                <a:solidFill>
                  <a:srgbClr val="C00000"/>
                </a:solidFill>
              </a:rPr>
              <a:t>C</a:t>
            </a:r>
            <a:r>
              <a:rPr lang="en-US" sz="2000">
                <a:solidFill>
                  <a:srgbClr val="C00000"/>
                </a:solidFill>
              </a:rPr>
              <a:t>, </a:t>
            </a:r>
            <a:r>
              <a:rPr lang="en-US" sz="2000" i="1">
                <a:solidFill>
                  <a:srgbClr val="C00000"/>
                </a:solidFill>
              </a:rPr>
              <a:t>AB</a:t>
            </a:r>
            <a:r>
              <a:rPr lang="en-US" sz="2000">
                <a:solidFill>
                  <a:srgbClr val="C00000"/>
                </a:solidFill>
              </a:rPr>
              <a:t>, </a:t>
            </a:r>
            <a:r>
              <a:rPr lang="en-US" sz="2000" i="1">
                <a:solidFill>
                  <a:srgbClr val="C00000"/>
                </a:solidFill>
              </a:rPr>
              <a:t>AC</a:t>
            </a:r>
            <a:r>
              <a:rPr lang="en-US" sz="2000">
                <a:solidFill>
                  <a:srgbClr val="C00000"/>
                </a:solidFill>
              </a:rPr>
              <a:t>, </a:t>
            </a:r>
            <a:r>
              <a:rPr lang="en-US" sz="2000" i="1">
                <a:solidFill>
                  <a:srgbClr val="C00000"/>
                </a:solidFill>
              </a:rPr>
              <a:t>BC</a:t>
            </a:r>
            <a:r>
              <a:rPr lang="en-US" sz="2000">
                <a:solidFill>
                  <a:srgbClr val="C00000"/>
                </a:solidFill>
              </a:rPr>
              <a:t>, </a:t>
            </a:r>
            <a:r>
              <a:rPr lang="en-US" sz="2000" i="1">
                <a:solidFill>
                  <a:srgbClr val="C00000"/>
                </a:solidFill>
              </a:rPr>
              <a:t>ABC</a:t>
            </a:r>
            <a:r>
              <a:rPr lang="en-US" sz="2000">
                <a:solidFill>
                  <a:srgbClr val="C00000"/>
                </a:solidFill>
              </a:rPr>
              <a:t>)</a:t>
            </a:r>
          </a:p>
          <a:p>
            <a:pPr>
              <a:spcBef>
                <a:spcPct val="50000"/>
              </a:spcBef>
            </a:pPr>
            <a:r>
              <a:rPr lang="en-US" sz="2000"/>
              <a:t>4-factor ANOVA model with all possible interactions is:</a:t>
            </a:r>
          </a:p>
          <a:p>
            <a:pPr>
              <a:spcBef>
                <a:spcPct val="50000"/>
              </a:spcBef>
            </a:pPr>
            <a:r>
              <a:rPr lang="en-US" sz="2000">
                <a:solidFill>
                  <a:schemeClr val="hlink"/>
                </a:solidFill>
              </a:rPr>
              <a:t>      </a:t>
            </a:r>
            <a:r>
              <a:rPr lang="en-US" sz="2000" i="1">
                <a:solidFill>
                  <a:srgbClr val="C00000"/>
                </a:solidFill>
              </a:rPr>
              <a:t>X</a:t>
            </a:r>
            <a:r>
              <a:rPr lang="en-US" sz="2000">
                <a:solidFill>
                  <a:srgbClr val="C00000"/>
                </a:solidFill>
              </a:rPr>
              <a:t> = f (</a:t>
            </a:r>
            <a:r>
              <a:rPr lang="en-US" sz="2000" i="1">
                <a:solidFill>
                  <a:srgbClr val="C00000"/>
                </a:solidFill>
              </a:rPr>
              <a:t>A</a:t>
            </a:r>
            <a:r>
              <a:rPr lang="en-US" sz="2000">
                <a:solidFill>
                  <a:srgbClr val="C00000"/>
                </a:solidFill>
              </a:rPr>
              <a:t>, </a:t>
            </a:r>
            <a:r>
              <a:rPr lang="en-US" sz="2000" i="1">
                <a:solidFill>
                  <a:srgbClr val="C00000"/>
                </a:solidFill>
              </a:rPr>
              <a:t>B</a:t>
            </a:r>
            <a:r>
              <a:rPr lang="en-US" sz="2000">
                <a:solidFill>
                  <a:srgbClr val="C00000"/>
                </a:solidFill>
              </a:rPr>
              <a:t>, </a:t>
            </a:r>
            <a:r>
              <a:rPr lang="en-US" sz="2000" i="1">
                <a:solidFill>
                  <a:srgbClr val="C00000"/>
                </a:solidFill>
              </a:rPr>
              <a:t>C</a:t>
            </a:r>
            <a:r>
              <a:rPr lang="en-US" sz="2000">
                <a:solidFill>
                  <a:srgbClr val="C00000"/>
                </a:solidFill>
              </a:rPr>
              <a:t>, </a:t>
            </a:r>
            <a:r>
              <a:rPr lang="en-US" sz="2000" i="1">
                <a:solidFill>
                  <a:srgbClr val="C00000"/>
                </a:solidFill>
              </a:rPr>
              <a:t>D</a:t>
            </a:r>
            <a:r>
              <a:rPr lang="en-US" sz="2000">
                <a:solidFill>
                  <a:srgbClr val="C00000"/>
                </a:solidFill>
              </a:rPr>
              <a:t>, </a:t>
            </a:r>
            <a:r>
              <a:rPr lang="en-US" sz="2000" i="1">
                <a:solidFill>
                  <a:srgbClr val="C00000"/>
                </a:solidFill>
              </a:rPr>
              <a:t>AB</a:t>
            </a:r>
            <a:r>
              <a:rPr lang="en-US" sz="2000">
                <a:solidFill>
                  <a:srgbClr val="C00000"/>
                </a:solidFill>
              </a:rPr>
              <a:t>, </a:t>
            </a:r>
            <a:r>
              <a:rPr lang="en-US" sz="2000" i="1">
                <a:solidFill>
                  <a:srgbClr val="C00000"/>
                </a:solidFill>
              </a:rPr>
              <a:t>AC</a:t>
            </a:r>
            <a:r>
              <a:rPr lang="en-US" sz="2000">
                <a:solidFill>
                  <a:srgbClr val="C00000"/>
                </a:solidFill>
              </a:rPr>
              <a:t>, </a:t>
            </a:r>
            <a:r>
              <a:rPr lang="en-US" sz="2000" i="1">
                <a:solidFill>
                  <a:srgbClr val="C00000"/>
                </a:solidFill>
              </a:rPr>
              <a:t>AD</a:t>
            </a:r>
            <a:r>
              <a:rPr lang="en-US" sz="2000">
                <a:solidFill>
                  <a:srgbClr val="C00000"/>
                </a:solidFill>
              </a:rPr>
              <a:t>, </a:t>
            </a:r>
            <a:r>
              <a:rPr lang="en-US" sz="2000" i="1">
                <a:solidFill>
                  <a:srgbClr val="C00000"/>
                </a:solidFill>
              </a:rPr>
              <a:t>BC</a:t>
            </a:r>
            <a:r>
              <a:rPr lang="en-US" sz="2000">
                <a:solidFill>
                  <a:srgbClr val="C00000"/>
                </a:solidFill>
              </a:rPr>
              <a:t>, </a:t>
            </a:r>
            <a:r>
              <a:rPr lang="en-US" sz="2000" i="1">
                <a:solidFill>
                  <a:srgbClr val="C00000"/>
                </a:solidFill>
              </a:rPr>
              <a:t>BD</a:t>
            </a:r>
            <a:r>
              <a:rPr lang="en-US" sz="2000">
                <a:solidFill>
                  <a:srgbClr val="C00000"/>
                </a:solidFill>
              </a:rPr>
              <a:t>, </a:t>
            </a:r>
            <a:r>
              <a:rPr lang="en-US" sz="2000" i="1">
                <a:solidFill>
                  <a:srgbClr val="C00000"/>
                </a:solidFill>
              </a:rPr>
              <a:t>CD</a:t>
            </a:r>
            <a:r>
              <a:rPr lang="en-US" sz="2000">
                <a:solidFill>
                  <a:srgbClr val="C00000"/>
                </a:solidFill>
              </a:rPr>
              <a:t>,</a:t>
            </a:r>
            <a:br>
              <a:rPr lang="en-US" sz="2000">
                <a:solidFill>
                  <a:srgbClr val="C00000"/>
                </a:solidFill>
              </a:rPr>
            </a:br>
            <a:r>
              <a:rPr lang="en-US" sz="2000">
                <a:solidFill>
                  <a:srgbClr val="C00000"/>
                </a:solidFill>
              </a:rPr>
              <a:t>                   </a:t>
            </a:r>
            <a:r>
              <a:rPr lang="en-US" sz="2000" i="1">
                <a:solidFill>
                  <a:srgbClr val="C00000"/>
                </a:solidFill>
              </a:rPr>
              <a:t>ABC</a:t>
            </a:r>
            <a:r>
              <a:rPr lang="en-US" sz="2000">
                <a:solidFill>
                  <a:srgbClr val="C00000"/>
                </a:solidFill>
              </a:rPr>
              <a:t>, </a:t>
            </a:r>
            <a:r>
              <a:rPr lang="en-US" sz="2000" i="1">
                <a:solidFill>
                  <a:srgbClr val="C00000"/>
                </a:solidFill>
              </a:rPr>
              <a:t>ABD</a:t>
            </a:r>
            <a:r>
              <a:rPr lang="en-US" sz="2000">
                <a:solidFill>
                  <a:srgbClr val="C00000"/>
                </a:solidFill>
              </a:rPr>
              <a:t>,  </a:t>
            </a:r>
            <a:r>
              <a:rPr lang="en-US" sz="2000" i="1">
                <a:solidFill>
                  <a:srgbClr val="C00000"/>
                </a:solidFill>
              </a:rPr>
              <a:t>BCD</a:t>
            </a:r>
            <a:r>
              <a:rPr lang="en-US" sz="2000">
                <a:solidFill>
                  <a:srgbClr val="C00000"/>
                </a:solidFill>
              </a:rPr>
              <a:t>,  </a:t>
            </a:r>
            <a:r>
              <a:rPr lang="en-US" sz="2000" i="1">
                <a:solidFill>
                  <a:srgbClr val="C00000"/>
                </a:solidFill>
              </a:rPr>
              <a:t>ACD</a:t>
            </a:r>
            <a:r>
              <a:rPr lang="en-US" sz="2000">
                <a:solidFill>
                  <a:srgbClr val="C00000"/>
                </a:solidFill>
              </a:rPr>
              <a:t>, </a:t>
            </a:r>
            <a:r>
              <a:rPr lang="en-US" sz="2000" i="1">
                <a:solidFill>
                  <a:srgbClr val="C00000"/>
                </a:solidFill>
              </a:rPr>
              <a:t>ABCD</a:t>
            </a:r>
            <a:r>
              <a:rPr lang="en-US" sz="2000">
                <a:solidFill>
                  <a:srgbClr val="C00000"/>
                </a:solidFill>
              </a:rPr>
              <a:t>)</a:t>
            </a:r>
          </a:p>
          <a:p>
            <a:pPr>
              <a:spcBef>
                <a:spcPct val="50000"/>
              </a:spcBef>
            </a:pPr>
            <a:r>
              <a:rPr lang="en-US" sz="2000"/>
              <a:t>Samples sizes are rarely large enough to estimate such models, so higher-order interactions often are not examined.</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ctrTitle"/>
          </p:nvPr>
        </p:nvSpPr>
        <p:spPr>
          <a:xfrm>
            <a:off x="609600" y="457200"/>
            <a:ext cx="7772400" cy="914400"/>
          </a:xfrm>
        </p:spPr>
        <p:txBody>
          <a:bodyPr/>
          <a:lstStyle/>
          <a:p>
            <a:pPr eaLnBrk="1" hangingPunct="1">
              <a:defRPr/>
            </a:pPr>
            <a:r>
              <a:rPr lang="en-US" sz="3600" b="1" dirty="0">
                <a:solidFill>
                  <a:srgbClr val="C00000"/>
                </a:solidFill>
                <a:effectLst>
                  <a:outerShdw blurRad="38100" dist="38100" dir="2700000" algn="tl">
                    <a:srgbClr val="000000">
                      <a:alpha val="43137"/>
                    </a:srgbClr>
                  </a:outerShdw>
                </a:effectLst>
                <a:latin typeface="Comic Sans MS" pitchFamily="66" charset="0"/>
              </a:rPr>
              <a:t>Summary</a:t>
            </a:r>
          </a:p>
        </p:txBody>
      </p:sp>
      <p:sp>
        <p:nvSpPr>
          <p:cNvPr id="36867" name="Text Box 3"/>
          <p:cNvSpPr txBox="1">
            <a:spLocks noChangeArrowheads="1"/>
          </p:cNvSpPr>
          <p:nvPr/>
        </p:nvSpPr>
        <p:spPr bwMode="auto">
          <a:xfrm>
            <a:off x="1066800" y="1981200"/>
            <a:ext cx="7315200" cy="2682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63550" indent="-463550">
              <a:tabLst>
                <a:tab pos="463550" algn="l"/>
              </a:tabLst>
              <a:defRPr sz="2400">
                <a:solidFill>
                  <a:schemeClr val="tx1"/>
                </a:solidFill>
                <a:latin typeface="Times New Roman" pitchFamily="18" charset="0"/>
              </a:defRPr>
            </a:lvl1pPr>
            <a:lvl2pPr marL="742950" indent="-285750">
              <a:tabLst>
                <a:tab pos="463550" algn="l"/>
              </a:tabLst>
              <a:defRPr sz="2400">
                <a:solidFill>
                  <a:schemeClr val="tx1"/>
                </a:solidFill>
                <a:latin typeface="Times New Roman" pitchFamily="18" charset="0"/>
              </a:defRPr>
            </a:lvl2pPr>
            <a:lvl3pPr marL="1143000" indent="-228600">
              <a:tabLst>
                <a:tab pos="463550" algn="l"/>
              </a:tabLst>
              <a:defRPr sz="2400">
                <a:solidFill>
                  <a:schemeClr val="tx1"/>
                </a:solidFill>
                <a:latin typeface="Times New Roman" pitchFamily="18" charset="0"/>
              </a:defRPr>
            </a:lvl3pPr>
            <a:lvl4pPr marL="1600200" indent="-228600">
              <a:tabLst>
                <a:tab pos="463550" algn="l"/>
              </a:tabLst>
              <a:defRPr sz="2400">
                <a:solidFill>
                  <a:schemeClr val="tx1"/>
                </a:solidFill>
                <a:latin typeface="Times New Roman" pitchFamily="18" charset="0"/>
              </a:defRPr>
            </a:lvl4pPr>
            <a:lvl5pPr marL="2057400" indent="-228600">
              <a:tabLst>
                <a:tab pos="463550" algn="l"/>
              </a:tabLst>
              <a:defRPr sz="2400">
                <a:solidFill>
                  <a:schemeClr val="tx1"/>
                </a:solidFill>
                <a:latin typeface="Times New Roman" pitchFamily="18" charset="0"/>
              </a:defRPr>
            </a:lvl5pPr>
            <a:lvl6pPr marL="2514600" indent="-228600" eaLnBrk="0" fontAlgn="base" hangingPunct="0">
              <a:spcBef>
                <a:spcPct val="0"/>
              </a:spcBef>
              <a:spcAft>
                <a:spcPct val="0"/>
              </a:spcAft>
              <a:tabLst>
                <a:tab pos="463550" algn="l"/>
              </a:tabLst>
              <a:defRPr sz="2400">
                <a:solidFill>
                  <a:schemeClr val="tx1"/>
                </a:solidFill>
                <a:latin typeface="Times New Roman" pitchFamily="18" charset="0"/>
              </a:defRPr>
            </a:lvl6pPr>
            <a:lvl7pPr marL="2971800" indent="-228600" eaLnBrk="0" fontAlgn="base" hangingPunct="0">
              <a:spcBef>
                <a:spcPct val="0"/>
              </a:spcBef>
              <a:spcAft>
                <a:spcPct val="0"/>
              </a:spcAft>
              <a:tabLst>
                <a:tab pos="463550" algn="l"/>
              </a:tabLst>
              <a:defRPr sz="2400">
                <a:solidFill>
                  <a:schemeClr val="tx1"/>
                </a:solidFill>
                <a:latin typeface="Times New Roman" pitchFamily="18" charset="0"/>
              </a:defRPr>
            </a:lvl7pPr>
            <a:lvl8pPr marL="3429000" indent="-228600" eaLnBrk="0" fontAlgn="base" hangingPunct="0">
              <a:spcBef>
                <a:spcPct val="0"/>
              </a:spcBef>
              <a:spcAft>
                <a:spcPct val="0"/>
              </a:spcAft>
              <a:tabLst>
                <a:tab pos="463550" algn="l"/>
              </a:tabLst>
              <a:defRPr sz="2400">
                <a:solidFill>
                  <a:schemeClr val="tx1"/>
                </a:solidFill>
                <a:latin typeface="Times New Roman" pitchFamily="18" charset="0"/>
              </a:defRPr>
            </a:lvl8pPr>
            <a:lvl9pPr marL="3886200" indent="-228600" eaLnBrk="0" fontAlgn="base" hangingPunct="0">
              <a:spcBef>
                <a:spcPct val="0"/>
              </a:spcBef>
              <a:spcAft>
                <a:spcPct val="0"/>
              </a:spcAft>
              <a:tabLst>
                <a:tab pos="463550" algn="l"/>
              </a:tabLst>
              <a:defRPr sz="2400">
                <a:solidFill>
                  <a:schemeClr val="tx1"/>
                </a:solidFill>
                <a:latin typeface="Times New Roman" pitchFamily="18" charset="0"/>
              </a:defRPr>
            </a:lvl9pPr>
          </a:lstStyle>
          <a:p>
            <a:pPr>
              <a:spcBef>
                <a:spcPct val="50000"/>
              </a:spcBef>
              <a:buFontTx/>
              <a:buBlip>
                <a:blip r:embed="rId2"/>
              </a:buBlip>
            </a:pPr>
            <a:r>
              <a:rPr lang="en-US" sz="2000"/>
              <a:t>ANOVA compares </a:t>
            </a:r>
            <a:r>
              <a:rPr lang="en-US" sz="2000" i="1">
                <a:solidFill>
                  <a:srgbClr val="C00000"/>
                </a:solidFill>
              </a:rPr>
              <a:t>means</a:t>
            </a:r>
            <a:r>
              <a:rPr lang="en-US" sz="2000">
                <a:solidFill>
                  <a:srgbClr val="C00000"/>
                </a:solidFill>
              </a:rPr>
              <a:t> </a:t>
            </a:r>
            <a:r>
              <a:rPr lang="en-US" sz="2000"/>
              <a:t>in several groups.</a:t>
            </a:r>
          </a:p>
          <a:p>
            <a:pPr>
              <a:spcBef>
                <a:spcPct val="50000"/>
              </a:spcBef>
              <a:buFontTx/>
              <a:buBlip>
                <a:blip r:embed="rId2"/>
              </a:buBlip>
            </a:pPr>
            <a:r>
              <a:rPr lang="en-US" sz="2000"/>
              <a:t>Each group (or combination of factors) is a </a:t>
            </a:r>
            <a:r>
              <a:rPr lang="en-US" sz="2000" i="1">
                <a:solidFill>
                  <a:srgbClr val="C00000"/>
                </a:solidFill>
              </a:rPr>
              <a:t>treatment</a:t>
            </a:r>
            <a:r>
              <a:rPr lang="en-US" sz="2000"/>
              <a:t>.</a:t>
            </a:r>
          </a:p>
          <a:p>
            <a:pPr>
              <a:spcBef>
                <a:spcPct val="50000"/>
              </a:spcBef>
              <a:buFontTx/>
              <a:buBlip>
                <a:blip r:embed="rId2"/>
              </a:buBlip>
            </a:pPr>
            <a:r>
              <a:rPr lang="en-US" sz="2000" i="1">
                <a:solidFill>
                  <a:srgbClr val="C00000"/>
                </a:solidFill>
              </a:rPr>
              <a:t>1-factor ANOVA</a:t>
            </a:r>
            <a:r>
              <a:rPr lang="en-US" sz="2000">
                <a:solidFill>
                  <a:srgbClr val="C00000"/>
                </a:solidFill>
              </a:rPr>
              <a:t> </a:t>
            </a:r>
            <a:r>
              <a:rPr lang="en-US" sz="2000"/>
              <a:t>is most common, comparing </a:t>
            </a:r>
            <a:r>
              <a:rPr lang="en-US" sz="2000" i="1"/>
              <a:t>c</a:t>
            </a:r>
            <a:r>
              <a:rPr lang="en-US" sz="2000"/>
              <a:t> groups.</a:t>
            </a:r>
          </a:p>
          <a:p>
            <a:pPr>
              <a:spcBef>
                <a:spcPct val="50000"/>
              </a:spcBef>
              <a:buFontTx/>
              <a:buBlip>
                <a:blip r:embed="rId2"/>
              </a:buBlip>
            </a:pPr>
            <a:r>
              <a:rPr lang="en-US" sz="2000" i="1">
                <a:solidFill>
                  <a:srgbClr val="C00000"/>
                </a:solidFill>
              </a:rPr>
              <a:t>2-factor ANOVA without replication</a:t>
            </a:r>
            <a:r>
              <a:rPr lang="en-US" sz="2000">
                <a:solidFill>
                  <a:srgbClr val="C00000"/>
                </a:solidFill>
              </a:rPr>
              <a:t> </a:t>
            </a:r>
            <a:r>
              <a:rPr lang="en-US" sz="2000"/>
              <a:t>omits interactions.</a:t>
            </a:r>
          </a:p>
          <a:p>
            <a:pPr>
              <a:spcBef>
                <a:spcPct val="50000"/>
              </a:spcBef>
              <a:buFontTx/>
              <a:buBlip>
                <a:blip r:embed="rId2"/>
              </a:buBlip>
            </a:pPr>
            <a:r>
              <a:rPr lang="en-US" sz="2000" i="1">
                <a:solidFill>
                  <a:srgbClr val="C00000"/>
                </a:solidFill>
              </a:rPr>
              <a:t>2-factor ANOVA with replication</a:t>
            </a:r>
            <a:r>
              <a:rPr lang="en-US" sz="2000">
                <a:solidFill>
                  <a:srgbClr val="C00000"/>
                </a:solidFill>
              </a:rPr>
              <a:t> </a:t>
            </a:r>
            <a:r>
              <a:rPr lang="en-US" sz="2000"/>
              <a:t>allows interactions.</a:t>
            </a:r>
          </a:p>
          <a:p>
            <a:pPr>
              <a:spcBef>
                <a:spcPct val="50000"/>
              </a:spcBef>
              <a:buFontTx/>
              <a:buBlip>
                <a:blip r:embed="rId2"/>
              </a:buBlip>
            </a:pPr>
            <a:r>
              <a:rPr lang="en-US" sz="2000" i="1">
                <a:solidFill>
                  <a:srgbClr val="C00000"/>
                </a:solidFill>
              </a:rPr>
              <a:t>k-factor ANOVA</a:t>
            </a:r>
            <a:r>
              <a:rPr lang="en-US" sz="2000">
                <a:solidFill>
                  <a:srgbClr val="C00000"/>
                </a:solidFill>
              </a:rPr>
              <a:t> </a:t>
            </a:r>
            <a:r>
              <a:rPr lang="en-US" sz="2000"/>
              <a:t>is conceptually simple (but Excel doesn’t do it).</a:t>
            </a:r>
          </a:p>
        </p:txBody>
      </p:sp>
      <p:pic>
        <p:nvPicPr>
          <p:cNvPr id="36868"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43400" y="5105400"/>
            <a:ext cx="1809750" cy="149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9" name="AutoShape 6"/>
          <p:cNvSpPr>
            <a:spLocks noChangeArrowheads="1"/>
          </p:cNvSpPr>
          <p:nvPr/>
        </p:nvSpPr>
        <p:spPr bwMode="auto">
          <a:xfrm>
            <a:off x="6508750" y="4862513"/>
            <a:ext cx="2286000" cy="990600"/>
          </a:xfrm>
          <a:prstGeom prst="cloudCallout">
            <a:avLst>
              <a:gd name="adj1" fmla="val -62847"/>
              <a:gd name="adj2" fmla="val 53204"/>
            </a:avLst>
          </a:prstGeom>
          <a:solidFill>
            <a:srgbClr val="FFCC66"/>
          </a:solidFill>
          <a:ln w="9525">
            <a:solidFill>
              <a:schemeClr val="tx1"/>
            </a:solidFill>
            <a:round/>
            <a:headEnd/>
            <a:tailEnd/>
          </a:ln>
        </p:spPr>
        <p:txBody>
          <a:bodyPr/>
          <a:lstStyle/>
          <a:p>
            <a:pPr algn="ctr"/>
            <a:r>
              <a:rPr lang="en-US" sz="1400"/>
              <a:t>One factor often suffices!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09600" y="457200"/>
            <a:ext cx="7772400" cy="914400"/>
          </a:xfrm>
        </p:spPr>
        <p:txBody>
          <a:bodyPr/>
          <a:lstStyle/>
          <a:p>
            <a:pPr eaLnBrk="1" hangingPunct="1">
              <a:defRPr/>
            </a:pPr>
            <a:r>
              <a:rPr lang="en-US" sz="3600" b="1" dirty="0">
                <a:solidFill>
                  <a:srgbClr val="C00000"/>
                </a:solidFill>
                <a:effectLst>
                  <a:outerShdw blurRad="38100" dist="38100" dir="2700000" algn="tl">
                    <a:srgbClr val="000000">
                      <a:alpha val="43137"/>
                    </a:srgbClr>
                  </a:outerShdw>
                </a:effectLst>
                <a:latin typeface="Comic Sans MS" pitchFamily="66" charset="0"/>
              </a:rPr>
              <a:t>Comparing Groups</a:t>
            </a:r>
          </a:p>
        </p:txBody>
      </p:sp>
      <p:pic>
        <p:nvPicPr>
          <p:cNvPr id="5123"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1524000"/>
            <a:ext cx="7086600" cy="4646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24" name="AutoShape 9"/>
          <p:cNvSpPr>
            <a:spLocks noChangeArrowheads="1"/>
          </p:cNvSpPr>
          <p:nvPr/>
        </p:nvSpPr>
        <p:spPr bwMode="auto">
          <a:xfrm>
            <a:off x="5943600" y="1066800"/>
            <a:ext cx="2895600" cy="1676400"/>
          </a:xfrm>
          <a:prstGeom prst="cloudCallout">
            <a:avLst>
              <a:gd name="adj1" fmla="val -35801"/>
              <a:gd name="adj2" fmla="val 79449"/>
            </a:avLst>
          </a:prstGeom>
          <a:solidFill>
            <a:srgbClr val="FFFF99"/>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en-US" sz="2000"/>
              <a:t>The means differ, but not the variances.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685800" y="304800"/>
            <a:ext cx="7772400" cy="914400"/>
          </a:xfrm>
        </p:spPr>
        <p:txBody>
          <a:bodyPr/>
          <a:lstStyle/>
          <a:p>
            <a:pPr eaLnBrk="1" hangingPunct="1">
              <a:defRPr/>
            </a:pPr>
            <a:r>
              <a:rPr lang="en-US" sz="3600" b="1" dirty="0">
                <a:solidFill>
                  <a:srgbClr val="C00000"/>
                </a:solidFill>
                <a:effectLst>
                  <a:outerShdw blurRad="38100" dist="38100" dir="2700000" algn="tl">
                    <a:srgbClr val="000000">
                      <a:alpha val="43137"/>
                    </a:srgbClr>
                  </a:outerShdw>
                </a:effectLst>
                <a:latin typeface="Comic Sans MS" pitchFamily="66" charset="0"/>
              </a:rPr>
              <a:t>Visual Example</a:t>
            </a:r>
          </a:p>
        </p:txBody>
      </p:sp>
      <p:sp>
        <p:nvSpPr>
          <p:cNvPr id="6147" name="Text Box 3"/>
          <p:cNvSpPr txBox="1">
            <a:spLocks noChangeArrowheads="1"/>
          </p:cNvSpPr>
          <p:nvPr/>
        </p:nvSpPr>
        <p:spPr bwMode="auto">
          <a:xfrm>
            <a:off x="381000" y="5791200"/>
            <a:ext cx="84582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800" i="1">
                <a:solidFill>
                  <a:srgbClr val="A50021"/>
                </a:solidFill>
              </a:rPr>
              <a:t>Question</a:t>
            </a:r>
            <a:r>
              <a:rPr lang="en-US" sz="1800"/>
              <a:t>  Three fertilizers are applied to tomatoes.  From these samples, can we conclude that the mean tomato weights differ (i.e., does the fertilizer matter) or is the observed difference merely due to random variation in the samples?</a:t>
            </a:r>
          </a:p>
        </p:txBody>
      </p:sp>
      <p:pic>
        <p:nvPicPr>
          <p:cNvPr id="614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371600"/>
            <a:ext cx="7458075" cy="4219575"/>
          </a:xfrm>
          <a:prstGeom prst="rect">
            <a:avLst/>
          </a:prstGeom>
          <a:noFill/>
          <a:ln w="9525">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ctrTitle"/>
          </p:nvPr>
        </p:nvSpPr>
        <p:spPr>
          <a:xfrm>
            <a:off x="685800" y="304800"/>
            <a:ext cx="7772400" cy="914400"/>
          </a:xfrm>
        </p:spPr>
        <p:txBody>
          <a:bodyPr/>
          <a:lstStyle/>
          <a:p>
            <a:pPr eaLnBrk="1" hangingPunct="1">
              <a:defRPr/>
            </a:pPr>
            <a:r>
              <a:rPr lang="en-US" sz="3600" b="1" dirty="0">
                <a:solidFill>
                  <a:srgbClr val="C00000"/>
                </a:solidFill>
                <a:effectLst>
                  <a:outerShdw blurRad="38100" dist="38100" dir="2700000" algn="tl">
                    <a:srgbClr val="000000">
                      <a:alpha val="43137"/>
                    </a:srgbClr>
                  </a:outerShdw>
                </a:effectLst>
                <a:latin typeface="Comic Sans MS" pitchFamily="66" charset="0"/>
              </a:rPr>
              <a:t>Step 1: Visualize</a:t>
            </a:r>
          </a:p>
        </p:txBody>
      </p:sp>
      <p:sp>
        <p:nvSpPr>
          <p:cNvPr id="7171" name="Text Box 3"/>
          <p:cNvSpPr txBox="1">
            <a:spLocks noChangeArrowheads="1"/>
          </p:cNvSpPr>
          <p:nvPr/>
        </p:nvSpPr>
        <p:spPr bwMode="auto">
          <a:xfrm>
            <a:off x="685800" y="5791200"/>
            <a:ext cx="77724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800" i="1">
                <a:solidFill>
                  <a:srgbClr val="A50021"/>
                </a:solidFill>
              </a:rPr>
              <a:t>Answer</a:t>
            </a:r>
            <a:r>
              <a:rPr lang="en-US" sz="1800"/>
              <a:t>  Since the confidence intervals for the means do not overlap, we suspect that the means differ.  However, we need to test all three means </a:t>
            </a:r>
            <a:r>
              <a:rPr lang="en-US" sz="1800" i="1"/>
              <a:t>simultaneously</a:t>
            </a:r>
            <a:r>
              <a:rPr lang="en-US" sz="1800"/>
              <a:t>.</a:t>
            </a:r>
          </a:p>
        </p:txBody>
      </p:sp>
      <p:pic>
        <p:nvPicPr>
          <p:cNvPr id="717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2963" y="1319213"/>
            <a:ext cx="7458075" cy="4219575"/>
          </a:xfrm>
          <a:prstGeom prst="rect">
            <a:avLst/>
          </a:prstGeom>
          <a:noFill/>
          <a:ln w="9525">
            <a:solidFill>
              <a:srgbClr val="0000FF">
                <a:alpha val="0"/>
              </a:srgb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ctrTitle"/>
          </p:nvPr>
        </p:nvSpPr>
        <p:spPr>
          <a:xfrm>
            <a:off x="685800" y="304800"/>
            <a:ext cx="7772400" cy="914400"/>
          </a:xfrm>
        </p:spPr>
        <p:txBody>
          <a:bodyPr/>
          <a:lstStyle/>
          <a:p>
            <a:pPr eaLnBrk="1" hangingPunct="1">
              <a:defRPr/>
            </a:pPr>
            <a:r>
              <a:rPr lang="en-US" sz="3600" b="1" dirty="0">
                <a:solidFill>
                  <a:srgbClr val="C00000"/>
                </a:solidFill>
                <a:effectLst>
                  <a:outerShdw blurRad="38100" dist="38100" dir="2700000" algn="tl">
                    <a:srgbClr val="000000">
                      <a:alpha val="43137"/>
                    </a:srgbClr>
                  </a:outerShdw>
                </a:effectLst>
                <a:latin typeface="Comic Sans MS" pitchFamily="66" charset="0"/>
              </a:rPr>
              <a:t>Step 2: Test</a:t>
            </a:r>
          </a:p>
        </p:txBody>
      </p:sp>
      <p:sp>
        <p:nvSpPr>
          <p:cNvPr id="8195" name="Text Box 3"/>
          <p:cNvSpPr txBox="1">
            <a:spLocks noChangeArrowheads="1"/>
          </p:cNvSpPr>
          <p:nvPr/>
        </p:nvSpPr>
        <p:spPr bwMode="auto">
          <a:xfrm>
            <a:off x="1066800" y="5715000"/>
            <a:ext cx="71628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800" i="1">
                <a:solidFill>
                  <a:srgbClr val="A50021"/>
                </a:solidFill>
              </a:rPr>
              <a:t>Answer</a:t>
            </a:r>
            <a:r>
              <a:rPr lang="en-US" sz="1800"/>
              <a:t>  The test statistic is </a:t>
            </a:r>
            <a:r>
              <a:rPr lang="en-US" sz="1800" i="1"/>
              <a:t>F</a:t>
            </a:r>
            <a:r>
              <a:rPr lang="en-US" sz="1800"/>
              <a:t> = 10.6 with d.f. = 2, 25.  The </a:t>
            </a:r>
            <a:r>
              <a:rPr lang="en-US" sz="1800" i="1"/>
              <a:t>p</a:t>
            </a:r>
            <a:r>
              <a:rPr lang="en-US" sz="1800"/>
              <a:t>-value is 0.00046 which shows that this result is not due to chance at any common </a:t>
            </a:r>
            <a:r>
              <a:rPr lang="en-US" sz="1800">
                <a:latin typeface="Symbol" pitchFamily="18" charset="2"/>
              </a:rPr>
              <a:t>a</a:t>
            </a:r>
            <a:r>
              <a:rPr lang="en-US" sz="1800"/>
              <a:t>.</a:t>
            </a:r>
          </a:p>
        </p:txBody>
      </p:sp>
      <p:pic>
        <p:nvPicPr>
          <p:cNvPr id="819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2963" y="1319213"/>
            <a:ext cx="7458075" cy="4219575"/>
          </a:xfrm>
          <a:prstGeom prst="rect">
            <a:avLst/>
          </a:prstGeom>
          <a:noFill/>
          <a:ln w="9525">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ctrTitle"/>
          </p:nvPr>
        </p:nvSpPr>
        <p:spPr>
          <a:xfrm>
            <a:off x="609600" y="457200"/>
            <a:ext cx="7772400" cy="914400"/>
          </a:xfrm>
        </p:spPr>
        <p:txBody>
          <a:bodyPr/>
          <a:lstStyle/>
          <a:p>
            <a:pPr eaLnBrk="1" hangingPunct="1">
              <a:defRPr/>
            </a:pPr>
            <a:r>
              <a:rPr lang="en-US" sz="3600" b="1" dirty="0">
                <a:solidFill>
                  <a:srgbClr val="C00000"/>
                </a:solidFill>
                <a:effectLst>
                  <a:outerShdw blurRad="38100" dist="38100" dir="2700000" algn="tl">
                    <a:srgbClr val="000000">
                      <a:alpha val="43137"/>
                    </a:srgbClr>
                  </a:outerShdw>
                </a:effectLst>
                <a:latin typeface="Comic Sans MS" pitchFamily="66" charset="0"/>
              </a:rPr>
              <a:t>Some Terminology</a:t>
            </a:r>
          </a:p>
        </p:txBody>
      </p:sp>
      <p:sp>
        <p:nvSpPr>
          <p:cNvPr id="9219" name="Text Box 3"/>
          <p:cNvSpPr txBox="1">
            <a:spLocks noChangeArrowheads="1"/>
          </p:cNvSpPr>
          <p:nvPr/>
        </p:nvSpPr>
        <p:spPr bwMode="auto">
          <a:xfrm>
            <a:off x="1447800" y="1524000"/>
            <a:ext cx="6096000" cy="298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63550" indent="-463550">
              <a:tabLst>
                <a:tab pos="463550" algn="l"/>
              </a:tabLst>
              <a:defRPr sz="2400">
                <a:solidFill>
                  <a:schemeClr val="tx1"/>
                </a:solidFill>
                <a:latin typeface="Times New Roman" pitchFamily="18" charset="0"/>
              </a:defRPr>
            </a:lvl1pPr>
            <a:lvl2pPr marL="742950" indent="-285750">
              <a:tabLst>
                <a:tab pos="463550" algn="l"/>
              </a:tabLst>
              <a:defRPr sz="2400">
                <a:solidFill>
                  <a:schemeClr val="tx1"/>
                </a:solidFill>
                <a:latin typeface="Times New Roman" pitchFamily="18" charset="0"/>
              </a:defRPr>
            </a:lvl2pPr>
            <a:lvl3pPr marL="1143000" indent="-228600">
              <a:tabLst>
                <a:tab pos="463550" algn="l"/>
              </a:tabLst>
              <a:defRPr sz="2400">
                <a:solidFill>
                  <a:schemeClr val="tx1"/>
                </a:solidFill>
                <a:latin typeface="Times New Roman" pitchFamily="18" charset="0"/>
              </a:defRPr>
            </a:lvl3pPr>
            <a:lvl4pPr marL="1600200" indent="-228600">
              <a:tabLst>
                <a:tab pos="463550" algn="l"/>
              </a:tabLst>
              <a:defRPr sz="2400">
                <a:solidFill>
                  <a:schemeClr val="tx1"/>
                </a:solidFill>
                <a:latin typeface="Times New Roman" pitchFamily="18" charset="0"/>
              </a:defRPr>
            </a:lvl4pPr>
            <a:lvl5pPr marL="2057400" indent="-228600">
              <a:tabLst>
                <a:tab pos="463550" algn="l"/>
              </a:tabLst>
              <a:defRPr sz="2400">
                <a:solidFill>
                  <a:schemeClr val="tx1"/>
                </a:solidFill>
                <a:latin typeface="Times New Roman" pitchFamily="18" charset="0"/>
              </a:defRPr>
            </a:lvl5pPr>
            <a:lvl6pPr marL="2514600" indent="-228600" eaLnBrk="0" fontAlgn="base" hangingPunct="0">
              <a:spcBef>
                <a:spcPct val="0"/>
              </a:spcBef>
              <a:spcAft>
                <a:spcPct val="0"/>
              </a:spcAft>
              <a:tabLst>
                <a:tab pos="463550" algn="l"/>
              </a:tabLst>
              <a:defRPr sz="2400">
                <a:solidFill>
                  <a:schemeClr val="tx1"/>
                </a:solidFill>
                <a:latin typeface="Times New Roman" pitchFamily="18" charset="0"/>
              </a:defRPr>
            </a:lvl6pPr>
            <a:lvl7pPr marL="2971800" indent="-228600" eaLnBrk="0" fontAlgn="base" hangingPunct="0">
              <a:spcBef>
                <a:spcPct val="0"/>
              </a:spcBef>
              <a:spcAft>
                <a:spcPct val="0"/>
              </a:spcAft>
              <a:tabLst>
                <a:tab pos="463550" algn="l"/>
              </a:tabLst>
              <a:defRPr sz="2400">
                <a:solidFill>
                  <a:schemeClr val="tx1"/>
                </a:solidFill>
                <a:latin typeface="Times New Roman" pitchFamily="18" charset="0"/>
              </a:defRPr>
            </a:lvl7pPr>
            <a:lvl8pPr marL="3429000" indent="-228600" eaLnBrk="0" fontAlgn="base" hangingPunct="0">
              <a:spcBef>
                <a:spcPct val="0"/>
              </a:spcBef>
              <a:spcAft>
                <a:spcPct val="0"/>
              </a:spcAft>
              <a:tabLst>
                <a:tab pos="463550" algn="l"/>
              </a:tabLst>
              <a:defRPr sz="2400">
                <a:solidFill>
                  <a:schemeClr val="tx1"/>
                </a:solidFill>
                <a:latin typeface="Times New Roman" pitchFamily="18" charset="0"/>
              </a:defRPr>
            </a:lvl8pPr>
            <a:lvl9pPr marL="3886200" indent="-228600" eaLnBrk="0" fontAlgn="base" hangingPunct="0">
              <a:spcBef>
                <a:spcPct val="0"/>
              </a:spcBef>
              <a:spcAft>
                <a:spcPct val="0"/>
              </a:spcAft>
              <a:tabLst>
                <a:tab pos="463550" algn="l"/>
              </a:tabLst>
              <a:defRPr sz="2400">
                <a:solidFill>
                  <a:schemeClr val="tx1"/>
                </a:solidFill>
                <a:latin typeface="Times New Roman" pitchFamily="18" charset="0"/>
              </a:defRPr>
            </a:lvl9pPr>
          </a:lstStyle>
          <a:p>
            <a:pPr fontAlgn="b">
              <a:spcBef>
                <a:spcPct val="50000"/>
              </a:spcBef>
              <a:buClr>
                <a:srgbClr val="A50021"/>
              </a:buClr>
              <a:buFont typeface="Wingdings" pitchFamily="2" charset="2"/>
              <a:buBlip>
                <a:blip r:embed="rId2"/>
              </a:buBlip>
            </a:pPr>
            <a:r>
              <a:rPr lang="en-US" sz="2000"/>
              <a:t>We are looking at variation in a single </a:t>
            </a:r>
            <a:r>
              <a:rPr lang="en-US" sz="2000" i="1">
                <a:solidFill>
                  <a:srgbClr val="C00000"/>
                </a:solidFill>
              </a:rPr>
              <a:t>dependent variable</a:t>
            </a:r>
            <a:r>
              <a:rPr lang="en-US" sz="2000"/>
              <a:t> (continuous)</a:t>
            </a:r>
          </a:p>
          <a:p>
            <a:pPr fontAlgn="b">
              <a:spcBef>
                <a:spcPct val="50000"/>
              </a:spcBef>
              <a:buClr>
                <a:srgbClr val="A50021"/>
              </a:buClr>
              <a:buFont typeface="Wingdings" pitchFamily="2" charset="2"/>
              <a:buBlip>
                <a:blip r:embed="rId2"/>
              </a:buBlip>
            </a:pPr>
            <a:r>
              <a:rPr lang="en-US" sz="2000"/>
              <a:t>The dependent variable is usually called the </a:t>
            </a:r>
            <a:r>
              <a:rPr lang="en-US" sz="2000" i="1">
                <a:solidFill>
                  <a:srgbClr val="C00000"/>
                </a:solidFill>
              </a:rPr>
              <a:t>response</a:t>
            </a:r>
            <a:r>
              <a:rPr lang="en-US" sz="2000"/>
              <a:t>.</a:t>
            </a:r>
          </a:p>
          <a:p>
            <a:pPr fontAlgn="b">
              <a:spcBef>
                <a:spcPct val="50000"/>
              </a:spcBef>
              <a:buClr>
                <a:srgbClr val="A50021"/>
              </a:buClr>
              <a:buFont typeface="Wingdings" pitchFamily="2" charset="2"/>
              <a:buBlip>
                <a:blip r:embed="rId2"/>
              </a:buBlip>
            </a:pPr>
            <a:r>
              <a:rPr lang="en-US" sz="2000"/>
              <a:t>We hypothesize that the response variable depends on one or more </a:t>
            </a:r>
            <a:r>
              <a:rPr lang="en-US" sz="2000" i="1">
                <a:solidFill>
                  <a:srgbClr val="C00000"/>
                </a:solidFill>
              </a:rPr>
              <a:t>factors</a:t>
            </a:r>
            <a:r>
              <a:rPr lang="en-US" sz="2000">
                <a:solidFill>
                  <a:srgbClr val="C00000"/>
                </a:solidFill>
              </a:rPr>
              <a:t> </a:t>
            </a:r>
            <a:r>
              <a:rPr lang="en-US" sz="2000"/>
              <a:t>(categorical). </a:t>
            </a:r>
          </a:p>
          <a:p>
            <a:pPr fontAlgn="b">
              <a:spcBef>
                <a:spcPct val="50000"/>
              </a:spcBef>
              <a:buClr>
                <a:srgbClr val="A50021"/>
              </a:buClr>
              <a:buFont typeface="Wingdings" pitchFamily="2" charset="2"/>
              <a:buBlip>
                <a:blip r:embed="rId2"/>
              </a:buBlip>
            </a:pPr>
            <a:r>
              <a:rPr lang="en-US" sz="2000"/>
              <a:t>Each factor has several </a:t>
            </a:r>
            <a:r>
              <a:rPr lang="en-US" sz="2000" i="1">
                <a:solidFill>
                  <a:srgbClr val="C00000"/>
                </a:solidFill>
              </a:rPr>
              <a:t>levels</a:t>
            </a:r>
            <a:r>
              <a:rPr lang="en-US" sz="2000">
                <a:solidFill>
                  <a:srgbClr val="C00000"/>
                </a:solidFill>
              </a:rPr>
              <a:t> </a:t>
            </a:r>
            <a:r>
              <a:rPr lang="en-US" sz="2000"/>
              <a:t>(or groups) called </a:t>
            </a:r>
            <a:r>
              <a:rPr lang="en-US" sz="2000" i="1">
                <a:solidFill>
                  <a:srgbClr val="C00000"/>
                </a:solidFill>
              </a:rPr>
              <a:t>treatments</a:t>
            </a:r>
            <a:r>
              <a:rPr lang="en-US" sz="2000"/>
              <a:t>.</a:t>
            </a:r>
          </a:p>
        </p:txBody>
      </p:sp>
      <p:sp>
        <p:nvSpPr>
          <p:cNvPr id="9220" name="Cloud"/>
          <p:cNvSpPr>
            <a:spLocks noChangeAspect="1" noEditPoints="1" noChangeArrowheads="1"/>
          </p:cNvSpPr>
          <p:nvPr/>
        </p:nvSpPr>
        <p:spPr bwMode="auto">
          <a:xfrm>
            <a:off x="2057400" y="4537075"/>
            <a:ext cx="4648200" cy="1838325"/>
          </a:xfrm>
          <a:custGeom>
            <a:avLst/>
            <a:gdLst>
              <a:gd name="T0" fmla="*/ 3102674 w 21600"/>
              <a:gd name="T1" fmla="*/ 78227793 h 21600"/>
              <a:gd name="T2" fmla="*/ 500133408 w 21600"/>
              <a:gd name="T3" fmla="*/ 156288945 h 21600"/>
              <a:gd name="T4" fmla="*/ 999433369 w 21600"/>
              <a:gd name="T5" fmla="*/ 78227793 h 21600"/>
              <a:gd name="T6" fmla="*/ 500133408 w 21600"/>
              <a:gd name="T7" fmla="*/ 8945494 h 21600"/>
              <a:gd name="T8" fmla="*/ 0 60000 65536"/>
              <a:gd name="T9" fmla="*/ 0 60000 65536"/>
              <a:gd name="T10" fmla="*/ 0 60000 65536"/>
              <a:gd name="T11" fmla="*/ 0 60000 65536"/>
              <a:gd name="T12" fmla="*/ 2977 w 21600"/>
              <a:gd name="T13" fmla="*/ 3262 h 21600"/>
              <a:gd name="T14" fmla="*/ 17087 w 21600"/>
              <a:gd name="T15" fmla="*/ 17337 h 21600"/>
            </a:gdLst>
            <a:ahLst/>
            <a:cxnLst>
              <a:cxn ang="T8">
                <a:pos x="T0" y="T1"/>
              </a:cxn>
              <a:cxn ang="T9">
                <a:pos x="T2" y="T3"/>
              </a:cxn>
              <a:cxn ang="T10">
                <a:pos x="T4" y="T5"/>
              </a:cxn>
              <a:cxn ang="T11">
                <a:pos x="T6" y="T7"/>
              </a:cxn>
            </a:cxnLst>
            <a:rect l="T12" t="T13" r="T14" b="T15"/>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lnTo>
                  <a:pt x="1949" y="7180"/>
                </a:ln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FFCC66"/>
          </a:solidFill>
          <a:ln w="9525">
            <a:solidFill>
              <a:srgbClr val="000000"/>
            </a:solidFill>
            <a:miter lim="800000"/>
            <a:headEnd/>
            <a:tailEnd/>
          </a:ln>
          <a:effectLst>
            <a:outerShdw dist="107763" dir="2700000" algn="ctr" rotWithShape="0">
              <a:srgbClr val="808080"/>
            </a:outerShdw>
          </a:effectLst>
        </p:spPr>
        <p:txBody>
          <a:bodyPr/>
          <a:lstStyle/>
          <a:p>
            <a:pPr algn="ctr"/>
            <a:r>
              <a:rPr lang="en-US" sz="1800" i="1"/>
              <a:t>ANOVA reveals whether or not the </a:t>
            </a:r>
            <a:r>
              <a:rPr lang="en-US" sz="1800" i="1">
                <a:solidFill>
                  <a:srgbClr val="C00000"/>
                </a:solidFill>
              </a:rPr>
              <a:t>means</a:t>
            </a:r>
            <a:r>
              <a:rPr lang="en-US" sz="1800" i="1"/>
              <a:t> vary significantly among the treatment groups from observations are taken.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ctrTitle"/>
          </p:nvPr>
        </p:nvSpPr>
        <p:spPr>
          <a:xfrm>
            <a:off x="609600" y="457200"/>
            <a:ext cx="7772400" cy="914400"/>
          </a:xfrm>
        </p:spPr>
        <p:txBody>
          <a:bodyPr/>
          <a:lstStyle/>
          <a:p>
            <a:pPr eaLnBrk="1" hangingPunct="1">
              <a:defRPr/>
            </a:pPr>
            <a:r>
              <a:rPr lang="en-US" sz="3600" b="1" dirty="0">
                <a:solidFill>
                  <a:srgbClr val="C00000"/>
                </a:solidFill>
                <a:effectLst>
                  <a:outerShdw blurRad="38100" dist="38100" dir="2700000" algn="tl">
                    <a:srgbClr val="000000">
                      <a:alpha val="43137"/>
                    </a:srgbClr>
                  </a:outerShdw>
                </a:effectLst>
                <a:latin typeface="Comic Sans MS" pitchFamily="66" charset="0"/>
              </a:rPr>
              <a:t>One-Factor ANOVA</a:t>
            </a:r>
          </a:p>
        </p:txBody>
      </p:sp>
      <p:sp>
        <p:nvSpPr>
          <p:cNvPr id="10243" name="Text Box 8"/>
          <p:cNvSpPr txBox="1">
            <a:spLocks noChangeArrowheads="1"/>
          </p:cNvSpPr>
          <p:nvPr/>
        </p:nvSpPr>
        <p:spPr bwMode="auto">
          <a:xfrm>
            <a:off x="1905000" y="2133600"/>
            <a:ext cx="3276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a:t>Hypotheses to be tested:</a:t>
            </a:r>
          </a:p>
        </p:txBody>
      </p:sp>
      <p:sp>
        <p:nvSpPr>
          <p:cNvPr id="10244" name="Text Box 9"/>
          <p:cNvSpPr txBox="1">
            <a:spLocks noChangeArrowheads="1"/>
          </p:cNvSpPr>
          <p:nvPr/>
        </p:nvSpPr>
        <p:spPr bwMode="auto">
          <a:xfrm>
            <a:off x="1143000" y="5638800"/>
            <a:ext cx="670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a:t>where </a:t>
            </a:r>
            <a:r>
              <a:rPr lang="en-US" i="1"/>
              <a:t>c</a:t>
            </a:r>
            <a:r>
              <a:rPr lang="en-US"/>
              <a:t> = the number of groups you are comparing</a:t>
            </a:r>
          </a:p>
        </p:txBody>
      </p:sp>
      <p:sp>
        <p:nvSpPr>
          <p:cNvPr id="10245" name="Text Box 10"/>
          <p:cNvSpPr txBox="1">
            <a:spLocks noChangeArrowheads="1"/>
          </p:cNvSpPr>
          <p:nvPr/>
        </p:nvSpPr>
        <p:spPr bwMode="auto">
          <a:xfrm>
            <a:off x="1790700" y="2819400"/>
            <a:ext cx="3505200" cy="1052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nSpc>
                <a:spcPct val="130000"/>
              </a:lnSpc>
            </a:pPr>
            <a:r>
              <a:rPr lang="en-US" b="1" i="1">
                <a:solidFill>
                  <a:srgbClr val="C00000"/>
                </a:solidFill>
              </a:rPr>
              <a:t>H</a:t>
            </a:r>
            <a:r>
              <a:rPr lang="en-US" b="1" baseline="-25000">
                <a:solidFill>
                  <a:srgbClr val="C00000"/>
                </a:solidFill>
              </a:rPr>
              <a:t>0</a:t>
            </a:r>
            <a:r>
              <a:rPr lang="en-US" b="1">
                <a:solidFill>
                  <a:srgbClr val="C00000"/>
                </a:solidFill>
              </a:rPr>
              <a:t>: </a:t>
            </a:r>
            <a:r>
              <a:rPr lang="en-US" b="1" i="1">
                <a:solidFill>
                  <a:srgbClr val="C00000"/>
                </a:solidFill>
                <a:latin typeface="Symbol" pitchFamily="18" charset="2"/>
              </a:rPr>
              <a:t>m</a:t>
            </a:r>
            <a:r>
              <a:rPr lang="en-US" b="1" baseline="-25000">
                <a:solidFill>
                  <a:srgbClr val="C00000"/>
                </a:solidFill>
              </a:rPr>
              <a:t>1</a:t>
            </a:r>
            <a:r>
              <a:rPr lang="en-US" b="1">
                <a:solidFill>
                  <a:srgbClr val="C00000"/>
                </a:solidFill>
              </a:rPr>
              <a:t> = </a:t>
            </a:r>
            <a:r>
              <a:rPr lang="en-US" b="1" i="1">
                <a:solidFill>
                  <a:srgbClr val="C00000"/>
                </a:solidFill>
                <a:latin typeface="Symbol" pitchFamily="18" charset="2"/>
              </a:rPr>
              <a:t>m</a:t>
            </a:r>
            <a:r>
              <a:rPr lang="en-US" b="1" baseline="-25000">
                <a:solidFill>
                  <a:srgbClr val="C00000"/>
                </a:solidFill>
              </a:rPr>
              <a:t>2</a:t>
            </a:r>
            <a:r>
              <a:rPr lang="en-US" b="1">
                <a:solidFill>
                  <a:srgbClr val="C00000"/>
                </a:solidFill>
              </a:rPr>
              <a:t> = … = </a:t>
            </a:r>
            <a:r>
              <a:rPr lang="en-US" b="1" i="1">
                <a:solidFill>
                  <a:srgbClr val="C00000"/>
                </a:solidFill>
                <a:latin typeface="Symbol" pitchFamily="18" charset="2"/>
              </a:rPr>
              <a:t>m</a:t>
            </a:r>
            <a:r>
              <a:rPr lang="en-US" b="1" baseline="-25000">
                <a:solidFill>
                  <a:srgbClr val="C00000"/>
                </a:solidFill>
              </a:rPr>
              <a:t>c</a:t>
            </a:r>
            <a:endParaRPr lang="en-US" b="1">
              <a:solidFill>
                <a:srgbClr val="C00000"/>
              </a:solidFill>
            </a:endParaRPr>
          </a:p>
          <a:p>
            <a:pPr>
              <a:lnSpc>
                <a:spcPct val="130000"/>
              </a:lnSpc>
            </a:pPr>
            <a:r>
              <a:rPr lang="en-US" b="1" i="1">
                <a:solidFill>
                  <a:srgbClr val="C00000"/>
                </a:solidFill>
              </a:rPr>
              <a:t>H</a:t>
            </a:r>
            <a:r>
              <a:rPr lang="en-US" b="1" baseline="-25000">
                <a:solidFill>
                  <a:srgbClr val="C00000"/>
                </a:solidFill>
              </a:rPr>
              <a:t>1</a:t>
            </a:r>
            <a:r>
              <a:rPr lang="en-US" b="1">
                <a:solidFill>
                  <a:srgbClr val="C00000"/>
                </a:solidFill>
              </a:rPr>
              <a:t>: Some means differ</a:t>
            </a:r>
            <a:endParaRPr lang="en-US">
              <a:solidFill>
                <a:srgbClr val="C00000"/>
              </a:solidFill>
            </a:endParaRPr>
          </a:p>
        </p:txBody>
      </p:sp>
      <p:pic>
        <p:nvPicPr>
          <p:cNvPr id="10246" name="Picture 12" descr="Education 39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67400" y="3657600"/>
            <a:ext cx="2262188" cy="172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7" name="AutoShape 11"/>
          <p:cNvSpPr>
            <a:spLocks noChangeArrowheads="1"/>
          </p:cNvSpPr>
          <p:nvPr/>
        </p:nvSpPr>
        <p:spPr bwMode="auto">
          <a:xfrm>
            <a:off x="5410200" y="1371600"/>
            <a:ext cx="3276600" cy="1600200"/>
          </a:xfrm>
          <a:prstGeom prst="cloudCallout">
            <a:avLst>
              <a:gd name="adj1" fmla="val 2250"/>
              <a:gd name="adj2" fmla="val 93653"/>
            </a:avLst>
          </a:prstGeom>
          <a:solidFill>
            <a:srgbClr val="FFCC66"/>
          </a:solidFill>
          <a:ln w="9525">
            <a:solidFill>
              <a:schemeClr val="tx1"/>
            </a:solidFill>
            <a:round/>
            <a:headEnd/>
            <a:tailEnd/>
          </a:ln>
        </p:spPr>
        <p:txBody>
          <a:bodyPr/>
          <a:lstStyle/>
          <a:p>
            <a:pPr algn="ctr"/>
            <a:r>
              <a:rPr lang="en-US" sz="2000"/>
              <a:t>Are the means the same for all </a:t>
            </a:r>
            <a:r>
              <a:rPr lang="en-US" sz="2000" i="1"/>
              <a:t>c</a:t>
            </a:r>
            <a:r>
              <a:rPr lang="en-US" sz="2000"/>
              <a:t> groups?</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emplate>
  <TotalTime>2396</TotalTime>
  <Words>2035</Words>
  <Application>Microsoft Office PowerPoint</Application>
  <PresentationFormat>On-screen Show (4:3)</PresentationFormat>
  <Paragraphs>205</Paragraphs>
  <Slides>35</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35</vt:i4>
      </vt:variant>
    </vt:vector>
  </HeadingPairs>
  <TitlesOfParts>
    <vt:vector size="37" baseType="lpstr">
      <vt:lpstr>Office Theme</vt:lpstr>
      <vt:lpstr>Document</vt:lpstr>
      <vt:lpstr>Analysis of Variance</vt:lpstr>
      <vt:lpstr>What Is ANOVA?</vt:lpstr>
      <vt:lpstr>When Do We Need ANOVA?</vt:lpstr>
      <vt:lpstr>Comparing Groups</vt:lpstr>
      <vt:lpstr>Visual Example</vt:lpstr>
      <vt:lpstr>Step 1: Visualize</vt:lpstr>
      <vt:lpstr>Step 2: Test</vt:lpstr>
      <vt:lpstr>Some Terminology</vt:lpstr>
      <vt:lpstr>One-Factor ANOVA</vt:lpstr>
      <vt:lpstr>Linear Model Form</vt:lpstr>
      <vt:lpstr>Data Format</vt:lpstr>
      <vt:lpstr>One Factor: DVD Price</vt:lpstr>
      <vt:lpstr>ANOVA Table: 1-Factor</vt:lpstr>
      <vt:lpstr>Decision Rule</vt:lpstr>
      <vt:lpstr>Interpretation</vt:lpstr>
      <vt:lpstr>Two-Factor ANOVA (Randomized Block)</vt:lpstr>
      <vt:lpstr>Data Format</vt:lpstr>
      <vt:lpstr>Example: Pollution</vt:lpstr>
      <vt:lpstr>ANOVA Table: 2-Factor</vt:lpstr>
      <vt:lpstr>Interpretation</vt:lpstr>
      <vt:lpstr>Two-Factor ANOVA (replicated)</vt:lpstr>
      <vt:lpstr>Two-Factor ANOVA (replicated)</vt:lpstr>
      <vt:lpstr>Replicated: DVD Sales</vt:lpstr>
      <vt:lpstr>ANOVA Table: Replicated</vt:lpstr>
      <vt:lpstr>Interpretation</vt:lpstr>
      <vt:lpstr>ANOVA Notation</vt:lpstr>
      <vt:lpstr>Stacked Format</vt:lpstr>
      <vt:lpstr>Example: One-Factor Stacked</vt:lpstr>
      <vt:lpstr>Minitab</vt:lpstr>
      <vt:lpstr>Minitab:Hospital Charges</vt:lpstr>
      <vt:lpstr>Stacked or Unstacked?</vt:lpstr>
      <vt:lpstr>Excel:Hospital Charges</vt:lpstr>
      <vt:lpstr>Excel:Hospital Charges</vt:lpstr>
      <vt:lpstr>More Than Two Factors?</vt:lpstr>
      <vt:lpstr>Summary</vt:lpstr>
    </vt:vector>
  </TitlesOfParts>
  <Company>The McGraw-Hill Companies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Analysis of Variance</dc:title>
  <dc:subject>Chapter 11 - Analysis of Variance</dc:subject>
  <dc:creator>David P. Doane</dc:creator>
  <dc:description>Copyright (c) 2016 by McGraw-Hill.  This material is intended solely for educational use by purchasers of Doane/Seward 5e. It may not be copied or resold.</dc:description>
  <cp:lastModifiedBy>Blythe</cp:lastModifiedBy>
  <cp:revision>125</cp:revision>
  <dcterms:created xsi:type="dcterms:W3CDTF">2000-08-22T13:07:54Z</dcterms:created>
  <dcterms:modified xsi:type="dcterms:W3CDTF">2013-08-09T17:43:57Z</dcterms:modified>
</cp:coreProperties>
</file>