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3" r:id="rId2"/>
    <p:sldId id="349" r:id="rId3"/>
    <p:sldId id="321" r:id="rId4"/>
    <p:sldId id="341" r:id="rId5"/>
    <p:sldId id="345" r:id="rId6"/>
    <p:sldId id="346" r:id="rId7"/>
    <p:sldId id="347" r:id="rId8"/>
    <p:sldId id="348" r:id="rId9"/>
    <p:sldId id="337" r:id="rId10"/>
    <p:sldId id="322" r:id="rId11"/>
    <p:sldId id="323" r:id="rId12"/>
    <p:sldId id="324" r:id="rId13"/>
    <p:sldId id="359" r:id="rId14"/>
    <p:sldId id="338" r:id="rId15"/>
    <p:sldId id="357" r:id="rId16"/>
    <p:sldId id="358" r:id="rId17"/>
    <p:sldId id="339" r:id="rId18"/>
    <p:sldId id="350" r:id="rId19"/>
    <p:sldId id="351" r:id="rId20"/>
    <p:sldId id="352" r:id="rId21"/>
    <p:sldId id="353" r:id="rId22"/>
    <p:sldId id="354" r:id="rId23"/>
    <p:sldId id="356" r:id="rId24"/>
    <p:sldId id="355" r:id="rId25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0000"/>
    <a:srgbClr val="CC6600"/>
    <a:srgbClr val="FFCC00"/>
    <a:srgbClr val="0033CC"/>
    <a:srgbClr val="66CCFF"/>
    <a:srgbClr val="CCFFFF"/>
    <a:srgbClr val="66FF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>
        <p:scale>
          <a:sx n="90" d="100"/>
          <a:sy n="90" d="100"/>
        </p:scale>
        <p:origin x="-65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473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l">
              <a:defRPr sz="1000" i="1" smtClean="0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/>
            </a:lvl1pPr>
          </a:lstStyle>
          <a:p>
            <a:pPr>
              <a:defRPr/>
            </a:pPr>
            <a:r>
              <a:rPr lang="en-US"/>
              <a:t>07/16/96</a:t>
            </a:r>
            <a:endParaRPr lang="en-US" sz="1200"/>
          </a:p>
        </p:txBody>
      </p:sp>
      <p:sp>
        <p:nvSpPr>
          <p:cNvPr id="2662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l">
              <a:defRPr sz="1000" i="1" smtClean="0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/>
            </a:lvl1pPr>
          </a:lstStyle>
          <a:p>
            <a:pPr>
              <a:defRPr/>
            </a:pPr>
            <a:fld id="{D4D83EB3-E631-4914-8FD2-59B2EB7D6D56}" type="slidenum">
              <a:rPr lang="en-US"/>
              <a:pPr>
                <a:defRPr/>
              </a:pPr>
              <a:t>‹#›</a:t>
            </a:fld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704379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52"/>
          <p:cNvSpPr>
            <a:spLocks noChangeArrowheads="1"/>
          </p:cNvSpPr>
          <p:nvPr/>
        </p:nvSpPr>
        <p:spPr bwMode="auto">
          <a:xfrm>
            <a:off x="4572000" y="5275263"/>
            <a:ext cx="4603750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AutoShape 1071"/>
          <p:cNvSpPr>
            <a:spLocks noChangeArrowheads="1"/>
          </p:cNvSpPr>
          <p:nvPr/>
        </p:nvSpPr>
        <p:spPr bwMode="auto">
          <a:xfrm>
            <a:off x="0" y="268288"/>
            <a:ext cx="8915400" cy="6589712"/>
          </a:xfrm>
          <a:prstGeom prst="rtTriangl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1033"/>
          <p:cNvSpPr>
            <a:spLocks noChangeArrowheads="1"/>
          </p:cNvSpPr>
          <p:nvPr/>
        </p:nvSpPr>
        <p:spPr bwMode="auto">
          <a:xfrm>
            <a:off x="15875" y="15240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kumimoji="0" lang="en-US">
              <a:latin typeface="Times New Roman" pitchFamily="18" charset="0"/>
            </a:endParaRPr>
          </a:p>
        </p:txBody>
      </p:sp>
      <p:sp>
        <p:nvSpPr>
          <p:cNvPr id="7" name="Line 1029"/>
          <p:cNvSpPr>
            <a:spLocks noChangeShapeType="1"/>
          </p:cNvSpPr>
          <p:nvPr/>
        </p:nvSpPr>
        <p:spPr bwMode="auto">
          <a:xfrm>
            <a:off x="542925" y="3228975"/>
            <a:ext cx="0" cy="3627438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8" name="Group 1047"/>
          <p:cNvGrpSpPr>
            <a:grpSpLocks/>
          </p:cNvGrpSpPr>
          <p:nvPr/>
        </p:nvGrpSpPr>
        <p:grpSpPr bwMode="auto">
          <a:xfrm>
            <a:off x="6837363" y="-9525"/>
            <a:ext cx="330200" cy="6875463"/>
            <a:chOff x="4307" y="-6"/>
            <a:chExt cx="208" cy="4331"/>
          </a:xfrm>
        </p:grpSpPr>
        <p:sp>
          <p:nvSpPr>
            <p:cNvPr id="9" name="Rectangle 1034"/>
            <p:cNvSpPr>
              <a:spLocks noChangeArrowheads="1"/>
            </p:cNvSpPr>
            <p:nvPr/>
          </p:nvSpPr>
          <p:spPr bwMode="auto">
            <a:xfrm>
              <a:off x="4325" y="4234"/>
              <a:ext cx="48" cy="9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Rectangle 1035"/>
            <p:cNvSpPr>
              <a:spLocks noChangeArrowheads="1"/>
            </p:cNvSpPr>
            <p:nvPr/>
          </p:nvSpPr>
          <p:spPr bwMode="auto">
            <a:xfrm>
              <a:off x="4307" y="192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Rectangle 1036"/>
            <p:cNvSpPr>
              <a:spLocks noChangeArrowheads="1"/>
            </p:cNvSpPr>
            <p:nvPr/>
          </p:nvSpPr>
          <p:spPr bwMode="auto">
            <a:xfrm>
              <a:off x="4499" y="211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ectangle 1037"/>
            <p:cNvSpPr>
              <a:spLocks noChangeArrowheads="1"/>
            </p:cNvSpPr>
            <p:nvPr/>
          </p:nvSpPr>
          <p:spPr bwMode="auto">
            <a:xfrm>
              <a:off x="4307" y="268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Rectangle 1038"/>
            <p:cNvSpPr>
              <a:spLocks noChangeArrowheads="1"/>
            </p:cNvSpPr>
            <p:nvPr/>
          </p:nvSpPr>
          <p:spPr bwMode="auto">
            <a:xfrm>
              <a:off x="4307" y="3456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Rectangle 1039"/>
            <p:cNvSpPr>
              <a:spLocks noChangeArrowheads="1"/>
            </p:cNvSpPr>
            <p:nvPr/>
          </p:nvSpPr>
          <p:spPr bwMode="auto">
            <a:xfrm>
              <a:off x="4499" y="288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Rectangle 1040"/>
            <p:cNvSpPr>
              <a:spLocks noChangeArrowheads="1"/>
            </p:cNvSpPr>
            <p:nvPr/>
          </p:nvSpPr>
          <p:spPr bwMode="auto">
            <a:xfrm>
              <a:off x="4499" y="3648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1041"/>
            <p:cNvSpPr>
              <a:spLocks noChangeArrowheads="1"/>
            </p:cNvSpPr>
            <p:nvPr/>
          </p:nvSpPr>
          <p:spPr bwMode="auto">
            <a:xfrm>
              <a:off x="4307" y="-6"/>
              <a:ext cx="48" cy="65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Rectangle 1042"/>
            <p:cNvSpPr>
              <a:spLocks noChangeArrowheads="1"/>
            </p:cNvSpPr>
            <p:nvPr/>
          </p:nvSpPr>
          <p:spPr bwMode="auto">
            <a:xfrm>
              <a:off x="4499" y="-5"/>
              <a:ext cx="16" cy="256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Rectangle 1043"/>
            <p:cNvSpPr>
              <a:spLocks noChangeArrowheads="1"/>
            </p:cNvSpPr>
            <p:nvPr/>
          </p:nvSpPr>
          <p:spPr bwMode="auto">
            <a:xfrm>
              <a:off x="4307" y="30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Rectangle 1044"/>
            <p:cNvSpPr>
              <a:spLocks noChangeArrowheads="1"/>
            </p:cNvSpPr>
            <p:nvPr/>
          </p:nvSpPr>
          <p:spPr bwMode="auto">
            <a:xfrm>
              <a:off x="4307" y="106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Rectangle 1045"/>
            <p:cNvSpPr>
              <a:spLocks noChangeArrowheads="1"/>
            </p:cNvSpPr>
            <p:nvPr/>
          </p:nvSpPr>
          <p:spPr bwMode="auto">
            <a:xfrm>
              <a:off x="4499" y="49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Rectangle 1046"/>
            <p:cNvSpPr>
              <a:spLocks noChangeArrowheads="1"/>
            </p:cNvSpPr>
            <p:nvPr/>
          </p:nvSpPr>
          <p:spPr bwMode="auto">
            <a:xfrm>
              <a:off x="4499" y="126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2" name="Freeform 1074"/>
          <p:cNvSpPr>
            <a:spLocks/>
          </p:cNvSpPr>
          <p:nvPr/>
        </p:nvSpPr>
        <p:spPr bwMode="auto">
          <a:xfrm>
            <a:off x="187325" y="404813"/>
            <a:ext cx="7489825" cy="5541962"/>
          </a:xfrm>
          <a:custGeom>
            <a:avLst/>
            <a:gdLst/>
            <a:ahLst/>
            <a:cxnLst>
              <a:cxn ang="0">
                <a:pos x="4718" y="3491"/>
              </a:cxn>
              <a:cxn ang="0">
                <a:pos x="4718" y="0"/>
              </a:cxn>
              <a:cxn ang="0">
                <a:pos x="0" y="0"/>
              </a:cxn>
            </a:cxnLst>
            <a:rect l="0" t="0" r="r" b="b"/>
            <a:pathLst>
              <a:path w="4718" h="3491">
                <a:moveTo>
                  <a:pt x="4718" y="3491"/>
                </a:moveTo>
                <a:lnTo>
                  <a:pt x="4718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Rectangle 1075"/>
          <p:cNvSpPr>
            <a:spLocks noChangeArrowheads="1"/>
          </p:cNvSpPr>
          <p:nvPr/>
        </p:nvSpPr>
        <p:spPr bwMode="auto">
          <a:xfrm>
            <a:off x="20638" y="16764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Arc 1066"/>
          <p:cNvSpPr>
            <a:spLocks/>
          </p:cNvSpPr>
          <p:nvPr/>
        </p:nvSpPr>
        <p:spPr bwMode="auto">
          <a:xfrm flipH="1">
            <a:off x="5867400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97" name="Rectangle 104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8650" y="3171825"/>
            <a:ext cx="4970463" cy="2044700"/>
          </a:xfrm>
        </p:spPr>
        <p:txBody>
          <a:bodyPr/>
          <a:lstStyle>
            <a:lvl1pPr marL="0" indent="0">
              <a:lnSpc>
                <a:spcPct val="85000"/>
              </a:lnSpc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98" name="Rectangle 1050"/>
          <p:cNvSpPr>
            <a:spLocks noGrp="1" noChangeArrowheads="1"/>
          </p:cNvSpPr>
          <p:nvPr>
            <p:ph type="ctrTitle" sz="quarter"/>
          </p:nvPr>
        </p:nvSpPr>
        <p:spPr>
          <a:xfrm>
            <a:off x="419100" y="1524000"/>
            <a:ext cx="8477250" cy="1371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Rectangle 1051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85800" y="5257800"/>
            <a:ext cx="3908425" cy="3429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A83DE93A-1B5D-427D-ABAD-5A958AC9C60B}" type="datetime1">
              <a:rPr lang="en-US"/>
              <a:pPr>
                <a:defRPr/>
              </a:pPr>
              <a:t>8/9/2013</a:t>
            </a:fld>
            <a:endParaRPr lang="en-US"/>
          </a:p>
        </p:txBody>
      </p:sp>
      <p:sp>
        <p:nvSpPr>
          <p:cNvPr id="26" name="Rectangle 1055"/>
          <p:cNvSpPr>
            <a:spLocks noGrp="1" noChangeArrowheads="1"/>
          </p:cNvSpPr>
          <p:nvPr>
            <p:ph type="ftr" sz="quarter" idx="11"/>
          </p:nvPr>
        </p:nvSpPr>
        <p:spPr>
          <a:xfrm>
            <a:off x="685800" y="5638800"/>
            <a:ext cx="3908425" cy="304800"/>
          </a:xfrm>
        </p:spPr>
        <p:txBody>
          <a:bodyPr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102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5825" y="6356350"/>
            <a:ext cx="1908175" cy="501650"/>
          </a:xfrm>
        </p:spPr>
        <p:txBody>
          <a:bodyPr wrap="none" lIns="46038" tIns="46038" rIns="46038" bIns="46038"/>
          <a:lstStyle>
            <a:lvl2pPr lvl="1">
              <a:lnSpc>
                <a:spcPct val="110000"/>
              </a:lnSpc>
              <a:defRPr sz="1400"/>
            </a:lvl2pPr>
          </a:lstStyle>
          <a:p>
            <a:pPr lvl="1"/>
            <a:fld id="{93B91384-443B-49EF-A4EB-0AE5D193DE05}" type="slidenum">
              <a:rPr lang="en-US"/>
              <a:pPr lvl="1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16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72427-5E7D-448C-9C40-2B7E46C4A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049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1081088"/>
            <a:ext cx="2105025" cy="4910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0525" y="1081088"/>
            <a:ext cx="6164263" cy="4910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1B4D4-539C-483F-B61C-4C73DF603B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13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1081088"/>
            <a:ext cx="8421688" cy="12414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9925" y="2574925"/>
            <a:ext cx="2397125" cy="3416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19450" y="2574925"/>
            <a:ext cx="2398713" cy="163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219450" y="4359275"/>
            <a:ext cx="2398713" cy="16319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6A073-8891-42F4-A91A-A6D5D8CAAC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425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D391A-FD55-4D69-8659-41D57E6A0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888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4769D9-AE8C-4246-9587-85B078810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0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9925" y="2574925"/>
            <a:ext cx="2397125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19450" y="2574925"/>
            <a:ext cx="2398713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3FD1E-3C8F-4D3C-AA41-D44595CB1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98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DA821-591A-4629-B44C-1B0ECAF21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442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BA2A6-BA1E-4DE4-A84A-7CF02E5CA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820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E9CF9-BE95-470D-BA94-311D770E77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483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94A54-52F3-4E50-8724-DFD7E57539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36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07F2D-B648-42B3-BB50-143D22500B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6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AutoShape 58"/>
          <p:cNvSpPr>
            <a:spLocks noChangeArrowheads="1"/>
          </p:cNvSpPr>
          <p:nvPr/>
        </p:nvSpPr>
        <p:spPr bwMode="auto">
          <a:xfrm>
            <a:off x="0" y="265113"/>
            <a:ext cx="8915400" cy="6589712"/>
          </a:xfrm>
          <a:prstGeom prst="rtTriangle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5638800" y="5275263"/>
            <a:ext cx="3389313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15875" y="10668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1081088"/>
            <a:ext cx="8421688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0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9925" y="2574925"/>
            <a:ext cx="49482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60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68575" y="6119813"/>
            <a:ext cx="3908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8E90749C-1CC6-4CF1-A459-D880DD7395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9" name="Arc 55"/>
          <p:cNvSpPr>
            <a:spLocks/>
          </p:cNvSpPr>
          <p:nvPr/>
        </p:nvSpPr>
        <p:spPr bwMode="auto">
          <a:xfrm flipH="1">
            <a:off x="5719763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2" name="Arc 68"/>
          <p:cNvSpPr>
            <a:spLocks/>
          </p:cNvSpPr>
          <p:nvPr/>
        </p:nvSpPr>
        <p:spPr bwMode="auto">
          <a:xfrm flipV="1">
            <a:off x="6932613" y="-838200"/>
            <a:ext cx="2211387" cy="2362200"/>
          </a:xfrm>
          <a:custGeom>
            <a:avLst/>
            <a:gdLst>
              <a:gd name="G0" fmla="+- 20223 0 0"/>
              <a:gd name="G1" fmla="+- 21599 0 0"/>
              <a:gd name="G2" fmla="+- 21600 0 0"/>
              <a:gd name="T0" fmla="*/ 0 w 20223"/>
              <a:gd name="T1" fmla="*/ 14009 h 21599"/>
              <a:gd name="T2" fmla="*/ 19986 w 20223"/>
              <a:gd name="T3" fmla="*/ 0 h 21599"/>
              <a:gd name="T4" fmla="*/ 20223 w 20223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23" h="21599" fill="none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</a:path>
              <a:path w="20223" h="21599" stroke="0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  <a:lnTo>
                  <a:pt x="20223" y="21599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 rot="2975352" flipH="1">
            <a:off x="6092825" y="1331913"/>
            <a:ext cx="3608388" cy="301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4" name="Line 70"/>
          <p:cNvSpPr>
            <a:spLocks noChangeShapeType="1"/>
          </p:cNvSpPr>
          <p:nvPr/>
        </p:nvSpPr>
        <p:spPr bwMode="auto">
          <a:xfrm>
            <a:off x="7243763" y="-12700"/>
            <a:ext cx="1587" cy="6811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5" name="Line 71"/>
          <p:cNvSpPr>
            <a:spLocks noChangeShapeType="1"/>
          </p:cNvSpPr>
          <p:nvPr/>
        </p:nvSpPr>
        <p:spPr bwMode="auto">
          <a:xfrm>
            <a:off x="0" y="596900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Monotype Sorts" pitchFamily="2" charset="2"/>
        <a:buChar char="u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7.wmf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2286000"/>
            <a:ext cx="7277100" cy="1524000"/>
          </a:xfrm>
        </p:spPr>
        <p:txBody>
          <a:bodyPr/>
          <a:lstStyle/>
          <a:p>
            <a:pPr algn="ctr">
              <a:defRPr/>
            </a:pPr>
            <a:r>
              <a:rPr lang="en-US" sz="4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</a:t>
            </a:r>
            <a:br>
              <a:rPr lang="en-US" sz="4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48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Analysis</a:t>
            </a:r>
          </a:p>
        </p:txBody>
      </p:sp>
      <p:sp>
        <p:nvSpPr>
          <p:cNvPr id="3075" name="Text Box 6"/>
          <p:cNvSpPr txBox="1">
            <a:spLocks noChangeArrowheads="1"/>
          </p:cNvSpPr>
          <p:nvPr/>
        </p:nvSpPr>
        <p:spPr bwMode="auto">
          <a:xfrm>
            <a:off x="685800" y="5638800"/>
            <a:ext cx="81534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Copyright (c) </a:t>
            </a:r>
            <a:r>
              <a:rPr kumimoji="0" lang="en-US" sz="1600" b="1" i="1" dirty="0" smtClean="0">
                <a:solidFill>
                  <a:schemeClr val="tx2"/>
                </a:solidFill>
                <a:latin typeface="Times New Roman" pitchFamily="18" charset="0"/>
              </a:rPr>
              <a:t>2016 </a:t>
            </a: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by The McGraw-Hill Companies.  This material is solely for educational use by licensed users of </a:t>
            </a:r>
            <a:r>
              <a:rPr kumimoji="0" lang="en-US" sz="1600" b="1" i="1" dirty="0" err="1">
                <a:solidFill>
                  <a:srgbClr val="0033CC"/>
                </a:solidFill>
                <a:latin typeface="Times New Roman" pitchFamily="18" charset="0"/>
              </a:rPr>
              <a:t>Learning</a:t>
            </a:r>
            <a:r>
              <a:rPr kumimoji="0" lang="en-US" sz="1600" b="1" i="1" dirty="0" err="1">
                <a:solidFill>
                  <a:srgbClr val="FF3300"/>
                </a:solidFill>
                <a:latin typeface="Times New Roman" pitchFamily="18" charset="0"/>
              </a:rPr>
              <a:t>Stats</a:t>
            </a:r>
            <a:r>
              <a:rPr kumimoji="0" lang="en-US" sz="1600" b="1" i="1" dirty="0">
                <a:solidFill>
                  <a:schemeClr val="tx2"/>
                </a:solidFill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57200"/>
            <a:ext cx="7162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Horsepower v. Cruise Speed</a:t>
            </a: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6553200" cy="4011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685800" y="5410200"/>
            <a:ext cx="82296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Higher horsepower goes with higher speed</a:t>
            </a:r>
          </a:p>
          <a:p>
            <a:pPr algn="l">
              <a:lnSpc>
                <a:spcPct val="140000"/>
              </a:lnSpc>
              <a:buFontTx/>
              <a:buBlip>
                <a:blip r:embed="rId3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Causation?  Yes, given the ways planes work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4876800" y="3200400"/>
            <a:ext cx="24384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horsepower and cruise speed are highly correlated (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= 40 piston aircraft)</a:t>
            </a:r>
          </a:p>
        </p:txBody>
      </p:sp>
      <p:pic>
        <p:nvPicPr>
          <p:cNvPr id="12294" name="Picture 7" descr="Transportation 13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828800"/>
            <a:ext cx="98583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6715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Oil Pressure v. Oil Temperature</a:t>
            </a:r>
          </a:p>
        </p:txBody>
      </p:sp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705600" cy="4105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5486400" y="1676400"/>
            <a:ext cx="2209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pressure and temperature air inversely related (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= 250 turbofan engine tests)</a:t>
            </a: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533400" y="5562600"/>
            <a:ext cx="82296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3"/>
              </a:buBlip>
            </a:pPr>
            <a:r>
              <a:rPr lang="en-US" b="1" dirty="0"/>
              <a:t> 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Weak inverse correlation</a:t>
            </a:r>
          </a:p>
          <a:p>
            <a:pPr algn="l">
              <a:lnSpc>
                <a:spcPct val="140000"/>
              </a:lnSpc>
              <a:buFontTx/>
              <a:buBlip>
                <a:blip r:embed="rId3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Causation?  Likely (but other factors are at work)</a:t>
            </a:r>
          </a:p>
        </p:txBody>
      </p:sp>
      <p:pic>
        <p:nvPicPr>
          <p:cNvPr id="13318" name="Picture 8" descr="Transportation 40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667000"/>
            <a:ext cx="1400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95400" y="457200"/>
            <a:ext cx="6705600" cy="6715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Coefficient</a:t>
            </a:r>
          </a:p>
        </p:txBody>
      </p:sp>
      <p:sp>
        <p:nvSpPr>
          <p:cNvPr id="14339" name="Rectangle 1027"/>
          <p:cNvSpPr>
            <a:spLocks noChangeArrowheads="1"/>
          </p:cNvSpPr>
          <p:nvPr/>
        </p:nvSpPr>
        <p:spPr bwMode="auto">
          <a:xfrm>
            <a:off x="685800" y="4876800"/>
            <a:ext cx="72390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buFontTx/>
              <a:buBlip>
                <a:blip r:embed="rId2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Range is -1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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r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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+1  (estimate of population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l">
              <a:lnSpc>
                <a:spcPct val="140000"/>
              </a:lnSpc>
              <a:buFontTx/>
              <a:buBlip>
                <a:blip r:embed="rId2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Only compares 2 variables at a time</a:t>
            </a:r>
          </a:p>
        </p:txBody>
      </p:sp>
      <p:sp>
        <p:nvSpPr>
          <p:cNvPr id="103433" name="Cloud"/>
          <p:cNvSpPr>
            <a:spLocks noChangeAspect="1" noEditPoints="1" noChangeArrowheads="1"/>
          </p:cNvSpPr>
          <p:nvPr/>
        </p:nvSpPr>
        <p:spPr bwMode="auto">
          <a:xfrm>
            <a:off x="5943600" y="3048000"/>
            <a:ext cx="25146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1800"/>
              <a:t>Sample correlation</a:t>
            </a:r>
          </a:p>
          <a:p>
            <a:pPr algn="ctr">
              <a:defRPr/>
            </a:pPr>
            <a:r>
              <a:rPr lang="en-US" sz="1800" b="1" i="1"/>
              <a:t>r</a:t>
            </a:r>
          </a:p>
        </p:txBody>
      </p:sp>
      <p:sp>
        <p:nvSpPr>
          <p:cNvPr id="103434" name="Cloud"/>
          <p:cNvSpPr>
            <a:spLocks noChangeAspect="1" noEditPoints="1" noChangeArrowheads="1"/>
          </p:cNvSpPr>
          <p:nvPr/>
        </p:nvSpPr>
        <p:spPr bwMode="auto">
          <a:xfrm>
            <a:off x="5105400" y="1219200"/>
            <a:ext cx="28194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1800"/>
              <a:t>True population correlation</a:t>
            </a:r>
          </a:p>
          <a:p>
            <a:pPr algn="ctr">
              <a:defRPr/>
            </a:pPr>
            <a:r>
              <a:rPr lang="en-US" sz="1800" b="1">
                <a:latin typeface="Symbol" pitchFamily="18" charset="2"/>
              </a:rPr>
              <a:t>r</a:t>
            </a:r>
          </a:p>
        </p:txBody>
      </p:sp>
      <p:sp>
        <p:nvSpPr>
          <p:cNvPr id="14342" name="Line 1035"/>
          <p:cNvSpPr>
            <a:spLocks noChangeShapeType="1"/>
          </p:cNvSpPr>
          <p:nvPr/>
        </p:nvSpPr>
        <p:spPr bwMode="auto">
          <a:xfrm>
            <a:off x="6705600" y="2286000"/>
            <a:ext cx="3810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Text Box 1036"/>
          <p:cNvSpPr txBox="1">
            <a:spLocks noChangeArrowheads="1"/>
          </p:cNvSpPr>
          <p:nvPr/>
        </p:nvSpPr>
        <p:spPr bwMode="auto">
          <a:xfrm>
            <a:off x="6705600" y="259080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Sample of 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items</a:t>
            </a:r>
          </a:p>
        </p:txBody>
      </p:sp>
      <p:pic>
        <p:nvPicPr>
          <p:cNvPr id="14344" name="Picture 10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4191000" cy="19097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95400" y="457200"/>
            <a:ext cx="6705600" cy="671513"/>
          </a:xfrm>
        </p:spPr>
        <p:txBody>
          <a:bodyPr/>
          <a:lstStyle/>
          <a:p>
            <a:pPr algn="ctr"/>
            <a:r>
              <a:rPr lang="en-US" sz="3200" b="1" kern="12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Excel Formula</a:t>
            </a:r>
            <a:endParaRPr lang="en-US" sz="3200" b="1" kern="1200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4344" name="Picture 10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17747"/>
            <a:ext cx="2753936" cy="12549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2344866" y="1295400"/>
            <a:ext cx="39207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rgbClr val="CC6600"/>
                </a:solidFill>
              </a:rPr>
              <a:t>Specify </a:t>
            </a:r>
            <a:r>
              <a:rPr lang="en-US" sz="1400" dirty="0">
                <a:solidFill>
                  <a:srgbClr val="CC6600"/>
                </a:solidFill>
              </a:rPr>
              <a:t>the X and Y data ranges and </a:t>
            </a:r>
            <a:r>
              <a:rPr lang="en-US" sz="1400" dirty="0" smtClean="0">
                <a:solidFill>
                  <a:srgbClr val="CC6600"/>
                </a:solidFill>
              </a:rPr>
              <a:t>use Excel formula to get the correlation coefficient</a:t>
            </a:r>
            <a:endParaRPr lang="en-US" sz="1400" dirty="0">
              <a:solidFill>
                <a:srgbClr val="CC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1653" y="2085526"/>
            <a:ext cx="756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solidFill>
                  <a:srgbClr val="0000FF"/>
                </a:solidFill>
              </a:rPr>
              <a:t>Correlation coefficient </a:t>
            </a:r>
            <a:r>
              <a:rPr lang="en-US" sz="2000" i="1" dirty="0" smtClean="0">
                <a:solidFill>
                  <a:srgbClr val="0000FF"/>
                </a:solidFill>
              </a:rPr>
              <a:t>r </a:t>
            </a:r>
            <a:r>
              <a:rPr lang="en-US" sz="2000" dirty="0" smtClean="0">
                <a:solidFill>
                  <a:srgbClr val="0000FF"/>
                </a:solidFill>
              </a:rPr>
              <a:t>:	=CORREL(</a:t>
            </a:r>
            <a:r>
              <a:rPr lang="en-US" sz="2000" dirty="0" err="1" smtClean="0">
                <a:solidFill>
                  <a:srgbClr val="0000FF"/>
                </a:solidFill>
              </a:rPr>
              <a:t>Ydata</a:t>
            </a:r>
            <a:r>
              <a:rPr lang="en-US" sz="2000" dirty="0">
                <a:solidFill>
                  <a:srgbClr val="0000FF"/>
                </a:solidFill>
              </a:rPr>
              <a:t>, </a:t>
            </a:r>
            <a:r>
              <a:rPr lang="en-US" sz="2000" dirty="0" err="1">
                <a:solidFill>
                  <a:srgbClr val="0000FF"/>
                </a:solidFill>
              </a:rPr>
              <a:t>Xdata</a:t>
            </a:r>
            <a:r>
              <a:rPr lang="en-US" sz="2000" dirty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6816306" y="2596446"/>
            <a:ext cx="2036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 dirty="0" smtClean="0">
                <a:solidFill>
                  <a:srgbClr val="FF0000"/>
                </a:solidFill>
              </a:rPr>
              <a:t>In correlation analysis, the order of X and Y data does not matter</a:t>
            </a:r>
            <a:endParaRPr lang="en-US" sz="1000" dirty="0">
              <a:solidFill>
                <a:srgbClr val="0000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906" y="5145207"/>
            <a:ext cx="1602582" cy="1189852"/>
          </a:xfrm>
          <a:prstGeom prst="rect">
            <a:avLst/>
          </a:prstGeom>
        </p:spPr>
      </p:pic>
      <p:sp>
        <p:nvSpPr>
          <p:cNvPr id="13" name="Oval Callout 12"/>
          <p:cNvSpPr/>
          <p:nvPr/>
        </p:nvSpPr>
        <p:spPr>
          <a:xfrm>
            <a:off x="4953000" y="4051167"/>
            <a:ext cx="1828800" cy="1094040"/>
          </a:xfrm>
          <a:prstGeom prst="wedgeEllipseCallout">
            <a:avLst>
              <a:gd name="adj1" fmla="val 82909"/>
              <a:gd name="adj2" fmla="val 89127"/>
            </a:avLst>
          </a:prstGeom>
          <a:solidFill>
            <a:srgbClr val="FFFFF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0000FF"/>
                </a:solidFill>
              </a:rPr>
              <a:t>No calculations required? Hooray!</a:t>
            </a:r>
            <a:endParaRPr lang="en-US" sz="1600" dirty="0">
              <a:solidFill>
                <a:srgbClr val="0000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3132" y="2590800"/>
            <a:ext cx="706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C6600"/>
                </a:solidFill>
              </a:rPr>
              <a:t>or</a:t>
            </a:r>
            <a:endParaRPr lang="en-US" dirty="0">
              <a:solidFill>
                <a:srgbClr val="CC66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6418053" y="2485636"/>
            <a:ext cx="325256" cy="18136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/>
          <p:cNvCxnSpPr/>
          <p:nvPr/>
        </p:nvCxnSpPr>
        <p:spPr bwMode="auto">
          <a:xfrm flipH="1">
            <a:off x="6504481" y="2819400"/>
            <a:ext cx="238828" cy="2330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905773" y="3136274"/>
            <a:ext cx="756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solidFill>
                  <a:srgbClr val="0000FF"/>
                </a:solidFill>
              </a:rPr>
              <a:t>Correlation coefficient </a:t>
            </a:r>
            <a:r>
              <a:rPr lang="en-US" sz="2000" i="1" dirty="0" smtClean="0">
                <a:solidFill>
                  <a:srgbClr val="0000FF"/>
                </a:solidFill>
              </a:rPr>
              <a:t>r </a:t>
            </a:r>
            <a:r>
              <a:rPr lang="en-US" sz="2000" dirty="0" smtClean="0">
                <a:solidFill>
                  <a:srgbClr val="0000FF"/>
                </a:solidFill>
              </a:rPr>
              <a:t>:	=CORREL(</a:t>
            </a:r>
            <a:r>
              <a:rPr lang="en-US" sz="2000" dirty="0" err="1" smtClean="0">
                <a:solidFill>
                  <a:srgbClr val="0000FF"/>
                </a:solidFill>
              </a:rPr>
              <a:t>Xdata</a:t>
            </a:r>
            <a:r>
              <a:rPr lang="en-US" sz="2000" dirty="0">
                <a:solidFill>
                  <a:srgbClr val="0000FF"/>
                </a:solidFill>
              </a:rPr>
              <a:t>, </a:t>
            </a:r>
            <a:r>
              <a:rPr lang="en-US" sz="2000" dirty="0" err="1" smtClean="0">
                <a:solidFill>
                  <a:srgbClr val="0000FF"/>
                </a:solidFill>
              </a:rPr>
              <a:t>Ydata</a:t>
            </a:r>
            <a:r>
              <a:rPr lang="en-US" sz="2000" dirty="0">
                <a:solidFill>
                  <a:srgbClr val="0000FF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97283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61156" y="533400"/>
            <a:ext cx="8421687" cy="784225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Test for Significance Using </a:t>
            </a:r>
            <a:r>
              <a:rPr lang="en-US" sz="3200" b="1" i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</a:p>
        </p:txBody>
      </p:sp>
      <p:pic>
        <p:nvPicPr>
          <p:cNvPr id="15363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1200" y="1371600"/>
            <a:ext cx="2757488" cy="4038600"/>
          </a:xfrm>
          <a:noFill/>
        </p:spPr>
      </p:pic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838200" y="3429000"/>
            <a:ext cx="4343400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b="1" i="1" dirty="0"/>
              <a:t>Example</a:t>
            </a:r>
            <a:r>
              <a:rPr lang="en-US" b="1" i="1" dirty="0">
                <a:solidFill>
                  <a:schemeClr val="accent1"/>
                </a:solidFill>
              </a:rPr>
              <a:t> </a:t>
            </a:r>
            <a:r>
              <a:rPr lang="en-US" sz="1600" b="1" dirty="0">
                <a:solidFill>
                  <a:schemeClr val="tx2"/>
                </a:solidFill>
              </a:rPr>
              <a:t>During 1977-1997, the gold-silver price correlation was </a:t>
            </a:r>
            <a:r>
              <a:rPr lang="en-US" sz="1600" b="1" i="1" dirty="0">
                <a:solidFill>
                  <a:schemeClr val="tx2"/>
                </a:solidFill>
              </a:rPr>
              <a:t>r</a:t>
            </a:r>
            <a:r>
              <a:rPr lang="en-US" sz="1600" b="1" dirty="0">
                <a:solidFill>
                  <a:schemeClr val="tx2"/>
                </a:solidFill>
              </a:rPr>
              <a:t> = 0.62279.   The test statistic is </a:t>
            </a:r>
            <a:r>
              <a:rPr lang="en-US" sz="1600" b="1" i="1" dirty="0">
                <a:solidFill>
                  <a:schemeClr val="tx2"/>
                </a:solidFill>
              </a:rPr>
              <a:t>t</a:t>
            </a:r>
            <a:r>
              <a:rPr lang="en-US" sz="1600" b="1" dirty="0">
                <a:solidFill>
                  <a:schemeClr val="tx2"/>
                </a:solidFill>
              </a:rPr>
              <a:t> = 3.47.  In a two-tailed test with </a:t>
            </a:r>
            <a:r>
              <a:rPr lang="en-US" sz="1600" b="1" dirty="0" err="1">
                <a:solidFill>
                  <a:schemeClr val="tx2"/>
                </a:solidFill>
              </a:rPr>
              <a:t>d.f.</a:t>
            </a:r>
            <a:r>
              <a:rPr lang="en-US" sz="1600" b="1" dirty="0">
                <a:solidFill>
                  <a:schemeClr val="tx2"/>
                </a:solidFill>
              </a:rPr>
              <a:t> = 21 – 2 = 19 at </a:t>
            </a:r>
            <a:r>
              <a:rPr lang="en-US" sz="1600" b="1" i="1" dirty="0">
                <a:solidFill>
                  <a:schemeClr val="tx2"/>
                </a:solidFill>
                <a:latin typeface="Symbol" pitchFamily="18" charset="2"/>
              </a:rPr>
              <a:t>a</a:t>
            </a:r>
            <a:r>
              <a:rPr lang="en-US" sz="1600" b="1" dirty="0">
                <a:solidFill>
                  <a:schemeClr val="tx2"/>
                </a:solidFill>
              </a:rPr>
              <a:t> = 0.05 the critical value is </a:t>
            </a:r>
            <a:r>
              <a:rPr lang="en-US" sz="1600" b="1" i="1" dirty="0">
                <a:solidFill>
                  <a:schemeClr val="tx2"/>
                </a:solidFill>
              </a:rPr>
              <a:t>t </a:t>
            </a:r>
            <a:r>
              <a:rPr lang="en-US" sz="1600" b="1" dirty="0">
                <a:solidFill>
                  <a:schemeClr val="tx2"/>
                </a:solidFill>
              </a:rPr>
              <a:t>= 2.093, so the correlation differs significantly from zero.</a:t>
            </a:r>
            <a:r>
              <a:rPr lang="en-US" sz="1600" b="1" dirty="0"/>
              <a:t> </a:t>
            </a: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685800" y="1524000"/>
            <a:ext cx="2362200" cy="135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b="1" dirty="0"/>
              <a:t>Hypotheses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0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1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b="1" dirty="0">
                <a:solidFill>
                  <a:schemeClr val="tx2"/>
                </a:solidFill>
              </a:rPr>
              <a:t> 0</a:t>
            </a:r>
          </a:p>
        </p:txBody>
      </p:sp>
      <p:sp>
        <p:nvSpPr>
          <p:cNvPr id="15366" name="Text Box 8"/>
          <p:cNvSpPr txBox="1">
            <a:spLocks noChangeArrowheads="1"/>
          </p:cNvSpPr>
          <p:nvPr/>
        </p:nvSpPr>
        <p:spPr bwMode="auto">
          <a:xfrm>
            <a:off x="3124200" y="15240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/>
              <a:t>Test statistic</a:t>
            </a:r>
          </a:p>
        </p:txBody>
      </p:sp>
      <p:sp>
        <p:nvSpPr>
          <p:cNvPr id="15367" name="Rectangle 11"/>
          <p:cNvSpPr>
            <a:spLocks noChangeArrowheads="1"/>
          </p:cNvSpPr>
          <p:nvPr/>
        </p:nvSpPr>
        <p:spPr bwMode="auto">
          <a:xfrm>
            <a:off x="838200" y="6400800"/>
            <a:ext cx="8077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1200" i="1">
                <a:solidFill>
                  <a:srgbClr val="000066"/>
                </a:solidFill>
                <a:latin typeface="Times New Roman" pitchFamily="18" charset="0"/>
              </a:rPr>
              <a:t>Source</a:t>
            </a:r>
            <a:r>
              <a:rPr lang="en-US" sz="1200">
                <a:solidFill>
                  <a:srgbClr val="000066"/>
                </a:solidFill>
                <a:latin typeface="Times New Roman" pitchFamily="18" charset="0"/>
              </a:rPr>
              <a:t> U. S. Department of Commerce,  </a:t>
            </a:r>
            <a:r>
              <a:rPr lang="en-US" sz="1200" i="1">
                <a:solidFill>
                  <a:srgbClr val="000066"/>
                </a:solidFill>
                <a:latin typeface="Times New Roman" pitchFamily="18" charset="0"/>
              </a:rPr>
              <a:t>Statistical Abstract of the United States, 1998</a:t>
            </a:r>
            <a:r>
              <a:rPr lang="en-US" sz="1200">
                <a:solidFill>
                  <a:srgbClr val="000066"/>
                </a:solidFill>
                <a:latin typeface="Times New Roman" pitchFamily="18" charset="0"/>
              </a:rPr>
              <a:t>, p. 702.  Prices are for year end.</a:t>
            </a:r>
          </a:p>
        </p:txBody>
      </p:sp>
      <p:sp>
        <p:nvSpPr>
          <p:cNvPr id="15368" name="Text Box 14"/>
          <p:cNvSpPr txBox="1">
            <a:spLocks noChangeArrowheads="1"/>
          </p:cNvSpPr>
          <p:nvPr/>
        </p:nvSpPr>
        <p:spPr bwMode="auto">
          <a:xfrm>
            <a:off x="3505200" y="3048000"/>
            <a:ext cx="1219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chemeClr val="tx2"/>
                </a:solidFill>
                <a:latin typeface="Times New Roman" pitchFamily="18" charset="0"/>
              </a:rPr>
              <a:t>d.f. = </a:t>
            </a:r>
            <a:r>
              <a:rPr lang="en-US" sz="1600" b="1" i="1">
                <a:solidFill>
                  <a:schemeClr val="tx2"/>
                </a:solidFill>
                <a:latin typeface="Times New Roman" pitchFamily="18" charset="0"/>
              </a:rPr>
              <a:t>n</a:t>
            </a:r>
            <a:r>
              <a:rPr lang="en-US" sz="1600" b="1">
                <a:solidFill>
                  <a:schemeClr val="tx2"/>
                </a:solidFill>
                <a:latin typeface="Times New Roman" pitchFamily="18" charset="0"/>
              </a:rPr>
              <a:t> - 2</a:t>
            </a:r>
          </a:p>
        </p:txBody>
      </p:sp>
      <p:pic>
        <p:nvPicPr>
          <p:cNvPr id="15369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057400"/>
            <a:ext cx="1143000" cy="660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5370" name="Rectangle 19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371" name="Rectangle 22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15372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486400"/>
            <a:ext cx="4114800" cy="6873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5373" name="Line 15"/>
          <p:cNvSpPr>
            <a:spLocks noChangeShapeType="1"/>
          </p:cNvSpPr>
          <p:nvPr/>
        </p:nvSpPr>
        <p:spPr bwMode="auto">
          <a:xfrm flipH="1" flipV="1">
            <a:off x="4038600" y="2819400"/>
            <a:ext cx="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5374" name="Picture 24" descr="Commerce 9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486400"/>
            <a:ext cx="838200" cy="79851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5375" name="Picture 25" descr="Pile of silver coin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486400"/>
            <a:ext cx="838200" cy="762000"/>
          </a:xfrm>
          <a:prstGeom prst="rect">
            <a:avLst/>
          </a:prstGeom>
          <a:solidFill>
            <a:srgbClr val="C0C0C0"/>
          </a:solidFill>
          <a:ln w="9525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01644" y="494560"/>
            <a:ext cx="7563644" cy="784225"/>
          </a:xfrm>
        </p:spPr>
        <p:txBody>
          <a:bodyPr/>
          <a:lstStyle/>
          <a:p>
            <a:pPr algn="ctr"/>
            <a:r>
              <a:rPr lang="en-US" sz="3200" b="1" kern="12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Another Way: Using </a:t>
            </a:r>
            <a:r>
              <a:rPr lang="en-US" sz="3200" b="1" i="1" kern="1200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</a:t>
            </a:r>
            <a:r>
              <a:rPr lang="en-US" sz="3200" b="1" i="1" kern="1200" baseline="-25000" dirty="0" err="1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critical</a:t>
            </a:r>
            <a:endParaRPr lang="en-US" sz="3200" b="1" i="1" kern="1200" baseline="-25000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600200"/>
            <a:ext cx="2757488" cy="4038600"/>
          </a:xfrm>
          <a:noFill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47946" y="3377777"/>
            <a:ext cx="433365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b="1" i="1" dirty="0"/>
              <a:t>Example</a:t>
            </a:r>
            <a:r>
              <a:rPr lang="en-US" b="1" i="1" dirty="0">
                <a:solidFill>
                  <a:schemeClr val="accent1"/>
                </a:solidFill>
              </a:rPr>
              <a:t> </a:t>
            </a:r>
            <a:r>
              <a:rPr lang="en-US" sz="1600" b="1" dirty="0" smtClean="0">
                <a:solidFill>
                  <a:schemeClr val="tx2"/>
                </a:solidFill>
              </a:rPr>
              <a:t>In </a:t>
            </a:r>
            <a:r>
              <a:rPr lang="en-US" sz="1600" b="1" dirty="0">
                <a:solidFill>
                  <a:schemeClr val="tx2"/>
                </a:solidFill>
              </a:rPr>
              <a:t>a two-tailed test with </a:t>
            </a:r>
            <a:r>
              <a:rPr lang="en-US" sz="1600" b="1" dirty="0" err="1">
                <a:solidFill>
                  <a:schemeClr val="tx2"/>
                </a:solidFill>
              </a:rPr>
              <a:t>d.f.</a:t>
            </a:r>
            <a:r>
              <a:rPr lang="en-US" sz="1600" b="1" dirty="0">
                <a:solidFill>
                  <a:schemeClr val="tx2"/>
                </a:solidFill>
              </a:rPr>
              <a:t> = 21 – 2 = 19 at </a:t>
            </a:r>
            <a:r>
              <a:rPr lang="en-US" sz="1600" b="1" i="1" dirty="0">
                <a:solidFill>
                  <a:schemeClr val="tx2"/>
                </a:solidFill>
                <a:latin typeface="Symbol" pitchFamily="18" charset="2"/>
              </a:rPr>
              <a:t>a</a:t>
            </a:r>
            <a:r>
              <a:rPr lang="en-US" sz="1600" b="1" dirty="0">
                <a:solidFill>
                  <a:schemeClr val="tx2"/>
                </a:solidFill>
              </a:rPr>
              <a:t> = </a:t>
            </a:r>
            <a:r>
              <a:rPr lang="en-US" sz="1600" b="1" dirty="0" smtClean="0">
                <a:solidFill>
                  <a:schemeClr val="tx2"/>
                </a:solidFill>
              </a:rPr>
              <a:t>0.05, we use </a:t>
            </a:r>
            <a:r>
              <a:rPr lang="en-US" sz="1600" b="1" i="1" dirty="0" smtClean="0">
                <a:solidFill>
                  <a:schemeClr val="tx2"/>
                </a:solidFill>
              </a:rPr>
              <a:t>t</a:t>
            </a:r>
            <a:r>
              <a:rPr lang="en-US" sz="1600" b="1" baseline="-25000" dirty="0" smtClean="0">
                <a:solidFill>
                  <a:schemeClr val="tx2"/>
                </a:solidFill>
              </a:rPr>
              <a:t>.025</a:t>
            </a:r>
            <a:r>
              <a:rPr lang="en-US" sz="1600" b="1" dirty="0" smtClean="0">
                <a:solidFill>
                  <a:schemeClr val="tx2"/>
                </a:solidFill>
              </a:rPr>
              <a:t> </a:t>
            </a:r>
            <a:r>
              <a:rPr lang="en-US" sz="1600" b="1" dirty="0">
                <a:solidFill>
                  <a:schemeClr val="tx2"/>
                </a:solidFill>
              </a:rPr>
              <a:t>= </a:t>
            </a:r>
            <a:r>
              <a:rPr lang="en-US" sz="1600" b="1" dirty="0" smtClean="0">
                <a:solidFill>
                  <a:schemeClr val="tx2"/>
                </a:solidFill>
              </a:rPr>
              <a:t>2.093 (from a table) to calculate </a:t>
            </a:r>
            <a:r>
              <a:rPr lang="en-US" sz="1600" b="1" i="1" dirty="0" smtClean="0">
                <a:solidFill>
                  <a:schemeClr val="tx2"/>
                </a:solidFill>
              </a:rPr>
              <a:t>r</a:t>
            </a:r>
            <a:r>
              <a:rPr lang="en-US" sz="1600" b="1" baseline="-25000" dirty="0" smtClean="0">
                <a:solidFill>
                  <a:schemeClr val="tx2"/>
                </a:solidFill>
              </a:rPr>
              <a:t>.025</a:t>
            </a:r>
            <a:r>
              <a:rPr lang="en-US" sz="1600" b="1" dirty="0" smtClean="0">
                <a:solidFill>
                  <a:schemeClr val="tx2"/>
                </a:solidFill>
              </a:rPr>
              <a:t>. In this example, the decision is to reject </a:t>
            </a:r>
            <a:r>
              <a:rPr lang="en-US" sz="1600" b="1" i="1" dirty="0">
                <a:solidFill>
                  <a:schemeClr val="tx2"/>
                </a:solidFill>
              </a:rPr>
              <a:t>H</a:t>
            </a:r>
            <a:r>
              <a:rPr lang="en-US" sz="1600" b="1" baseline="-25000" dirty="0">
                <a:solidFill>
                  <a:schemeClr val="tx2"/>
                </a:solidFill>
              </a:rPr>
              <a:t>0</a:t>
            </a:r>
            <a:r>
              <a:rPr lang="en-US" sz="1600" b="1" dirty="0">
                <a:solidFill>
                  <a:schemeClr val="tx2"/>
                </a:solidFill>
              </a:rPr>
              <a:t>: </a:t>
            </a:r>
            <a:r>
              <a:rPr lang="en-US" sz="1600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sz="1600" b="1" dirty="0">
                <a:solidFill>
                  <a:schemeClr val="tx2"/>
                </a:solidFill>
              </a:rPr>
              <a:t> = </a:t>
            </a:r>
            <a:r>
              <a:rPr lang="en-US" sz="1600" b="1" dirty="0" smtClean="0">
                <a:solidFill>
                  <a:schemeClr val="tx2"/>
                </a:solidFill>
              </a:rPr>
              <a:t>0 because  the sample correlation </a:t>
            </a:r>
            <a:r>
              <a:rPr lang="en-US" sz="1600" b="1" i="1" dirty="0" smtClean="0">
                <a:solidFill>
                  <a:schemeClr val="tx2"/>
                </a:solidFill>
              </a:rPr>
              <a:t>r</a:t>
            </a:r>
            <a:r>
              <a:rPr lang="en-US" sz="1600" b="1" dirty="0" smtClean="0">
                <a:solidFill>
                  <a:schemeClr val="tx2"/>
                </a:solidFill>
              </a:rPr>
              <a:t> </a:t>
            </a:r>
            <a:r>
              <a:rPr lang="en-US" sz="1600" b="1" dirty="0">
                <a:solidFill>
                  <a:schemeClr val="tx2"/>
                </a:solidFill>
              </a:rPr>
              <a:t>= .6228 </a:t>
            </a:r>
            <a:r>
              <a:rPr lang="en-US" sz="1600" b="1" dirty="0" smtClean="0">
                <a:solidFill>
                  <a:schemeClr val="tx2"/>
                </a:solidFill>
              </a:rPr>
              <a:t>exceeds </a:t>
            </a:r>
            <a:r>
              <a:rPr lang="en-US" sz="1600" b="1" i="1" dirty="0" smtClean="0">
                <a:solidFill>
                  <a:schemeClr val="tx2"/>
                </a:solidFill>
              </a:rPr>
              <a:t>r</a:t>
            </a:r>
            <a:r>
              <a:rPr lang="en-US" sz="1600" b="1" baseline="-25000" dirty="0" smtClean="0">
                <a:solidFill>
                  <a:schemeClr val="tx2"/>
                </a:solidFill>
              </a:rPr>
              <a:t>.025</a:t>
            </a:r>
            <a:r>
              <a:rPr lang="en-US" sz="1600" b="1" dirty="0" smtClean="0">
                <a:solidFill>
                  <a:schemeClr val="tx2"/>
                </a:solidFill>
              </a:rPr>
              <a:t> = .4526</a:t>
            </a:r>
            <a:r>
              <a:rPr lang="en-US" sz="1600" b="1" dirty="0">
                <a:solidFill>
                  <a:schemeClr val="tx2"/>
                </a:solidFill>
              </a:rPr>
              <a:t>.</a:t>
            </a:r>
            <a:r>
              <a:rPr lang="en-US" sz="1600" b="1" dirty="0"/>
              <a:t> 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685800" y="1524000"/>
            <a:ext cx="2362200" cy="135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b="1" dirty="0"/>
              <a:t>Hypotheses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0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1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b="1" dirty="0">
                <a:solidFill>
                  <a:schemeClr val="tx2"/>
                </a:solidFill>
              </a:rPr>
              <a:t> 0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743200" y="1524000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/>
              <a:t>Critical </a:t>
            </a:r>
            <a:r>
              <a:rPr lang="en-US" b="1" dirty="0" smtClean="0"/>
              <a:t>Value of </a:t>
            </a:r>
            <a:r>
              <a:rPr lang="en-US" b="1" i="1" dirty="0" smtClean="0"/>
              <a:t>r</a:t>
            </a:r>
            <a:endParaRPr lang="en-US" b="1" i="1" dirty="0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5791200" y="5791200"/>
            <a:ext cx="26670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1200" i="1">
                <a:solidFill>
                  <a:srgbClr val="000066"/>
                </a:solidFill>
                <a:latin typeface="Times New Roman" pitchFamily="18" charset="0"/>
              </a:rPr>
              <a:t>Source</a:t>
            </a:r>
            <a:r>
              <a:rPr lang="en-US" sz="1200">
                <a:solidFill>
                  <a:srgbClr val="000066"/>
                </a:solidFill>
                <a:latin typeface="Times New Roman" pitchFamily="18" charset="0"/>
              </a:rPr>
              <a:t> U. S. Department of Commerce,  </a:t>
            </a:r>
            <a:r>
              <a:rPr lang="en-US" sz="1200" i="1">
                <a:solidFill>
                  <a:srgbClr val="000066"/>
                </a:solidFill>
                <a:latin typeface="Times New Roman" pitchFamily="18" charset="0"/>
              </a:rPr>
              <a:t>Statistical Abstract of the United States, 1998</a:t>
            </a:r>
            <a:r>
              <a:rPr lang="en-US" sz="1200">
                <a:solidFill>
                  <a:srgbClr val="000066"/>
                </a:solidFill>
                <a:latin typeface="Times New Roman" pitchFamily="18" charset="0"/>
              </a:rPr>
              <a:t>, p. 702.  Prices are for year end.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276600" y="3048000"/>
            <a:ext cx="1447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chemeClr val="tx2"/>
                </a:solidFill>
                <a:latin typeface="Times New Roman" pitchFamily="18" charset="0"/>
              </a:rPr>
              <a:t>For </a:t>
            </a:r>
            <a:r>
              <a:rPr lang="en-US" sz="1600" b="1" dirty="0" err="1" smtClean="0">
                <a:solidFill>
                  <a:schemeClr val="tx2"/>
                </a:solidFill>
                <a:latin typeface="Times New Roman" pitchFamily="18" charset="0"/>
              </a:rPr>
              <a:t>d.f</a:t>
            </a:r>
            <a:r>
              <a:rPr lang="en-US" sz="1600" b="1" dirty="0" err="1">
                <a:solidFill>
                  <a:schemeClr val="tx2"/>
                </a:solidFill>
                <a:latin typeface="Times New Roman" pitchFamily="18" charset="0"/>
              </a:rPr>
              <a:t>.</a:t>
            </a:r>
            <a:r>
              <a:rPr lang="en-US" sz="1600" b="1" dirty="0">
                <a:solidFill>
                  <a:schemeClr val="tx2"/>
                </a:solidFill>
                <a:latin typeface="Times New Roman" pitchFamily="18" charset="0"/>
              </a:rPr>
              <a:t> = </a:t>
            </a:r>
            <a:r>
              <a:rPr lang="en-US" sz="1600" b="1" i="1" dirty="0">
                <a:solidFill>
                  <a:schemeClr val="tx2"/>
                </a:solidFill>
                <a:latin typeface="Times New Roman" pitchFamily="18" charset="0"/>
              </a:rPr>
              <a:t>n</a:t>
            </a:r>
            <a:r>
              <a:rPr lang="en-US" sz="1600" b="1" dirty="0">
                <a:solidFill>
                  <a:schemeClr val="tx2"/>
                </a:solidFill>
                <a:latin typeface="Times New Roman" pitchFamily="18" charset="0"/>
              </a:rPr>
              <a:t> - 2</a:t>
            </a:r>
          </a:p>
        </p:txBody>
      </p:sp>
      <p:sp>
        <p:nvSpPr>
          <p:cNvPr id="16394" name="Rectangle 11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395" name="Rectangle 12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8671314"/>
              </p:ext>
            </p:extLst>
          </p:nvPr>
        </p:nvGraphicFramePr>
        <p:xfrm>
          <a:off x="1731963" y="5410200"/>
          <a:ext cx="2840037" cy="639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4" imgW="1917360" imgH="431640" progId="Equation.DSMT4">
                  <p:embed/>
                </p:oleObj>
              </mc:Choice>
              <mc:Fallback>
                <p:oleObj name="Equation" r:id="rId4" imgW="19173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31963" y="5410200"/>
                        <a:ext cx="2840037" cy="63943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931954"/>
              </p:ext>
            </p:extLst>
          </p:nvPr>
        </p:nvGraphicFramePr>
        <p:xfrm>
          <a:off x="3271837" y="1985665"/>
          <a:ext cx="18383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Equation" r:id="rId6" imgW="1231560" imgH="469800" progId="Equation.DSMT4">
                  <p:embed/>
                </p:oleObj>
              </mc:Choice>
              <mc:Fallback>
                <p:oleObj name="Equation" r:id="rId6" imgW="1231560" imgH="469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1837" y="1985665"/>
                        <a:ext cx="1838325" cy="8699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3" name="Line 9"/>
          <p:cNvSpPr>
            <a:spLocks noChangeShapeType="1"/>
          </p:cNvSpPr>
          <p:nvPr/>
        </p:nvSpPr>
        <p:spPr bwMode="auto">
          <a:xfrm flipV="1">
            <a:off x="4038600" y="2819400"/>
            <a:ext cx="1524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032" name="Picture 8" descr="C:\Users\Blythe\AppData\Local\Microsoft\Windows\Temporary Internet Files\Content.IE5\POCLGNHA\MC900053284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46" y="381000"/>
            <a:ext cx="1009193" cy="1011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7032" y="6200130"/>
            <a:ext cx="3000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C00000"/>
                </a:solidFill>
              </a:rPr>
              <a:t>This method always yields the same conclusion as the </a:t>
            </a:r>
            <a:r>
              <a:rPr lang="en-US" sz="1200" i="1" dirty="0" smtClean="0">
                <a:solidFill>
                  <a:srgbClr val="C00000"/>
                </a:solidFill>
              </a:rPr>
              <a:t>t</a:t>
            </a:r>
            <a:r>
              <a:rPr lang="en-US" sz="1200" dirty="0" smtClean="0">
                <a:solidFill>
                  <a:srgbClr val="C00000"/>
                </a:solidFill>
              </a:rPr>
              <a:t>-test.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13" y="533400"/>
            <a:ext cx="8421687" cy="784225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Quick Test for </a:t>
            </a:r>
            <a:r>
              <a:rPr lang="en-US" sz="3200" b="1" kern="1200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</a:t>
            </a:r>
            <a:endParaRPr lang="en-US" sz="3200" b="1" kern="1200" dirty="0">
              <a:solidFill>
                <a:srgbClr val="CC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314700" y="1600200"/>
            <a:ext cx="25146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b="1" i="1" dirty="0" smtClean="0"/>
              <a:t>Method  </a:t>
            </a:r>
            <a:r>
              <a:rPr lang="en-US" sz="1600" b="1" dirty="0" smtClean="0">
                <a:solidFill>
                  <a:schemeClr val="tx2"/>
                </a:solidFill>
              </a:rPr>
              <a:t>For large </a:t>
            </a:r>
            <a:r>
              <a:rPr lang="en-US" sz="1600" b="1" i="1" dirty="0" smtClean="0">
                <a:solidFill>
                  <a:schemeClr val="tx2"/>
                </a:solidFill>
              </a:rPr>
              <a:t>n</a:t>
            </a:r>
            <a:r>
              <a:rPr lang="en-US" sz="1600" b="1" dirty="0" smtClean="0">
                <a:solidFill>
                  <a:schemeClr val="tx2"/>
                </a:solidFill>
              </a:rPr>
              <a:t>, the values of </a:t>
            </a:r>
            <a:r>
              <a:rPr lang="en-US" sz="1600" b="1" i="1" dirty="0" smtClean="0">
                <a:solidFill>
                  <a:schemeClr val="tx2"/>
                </a:solidFill>
              </a:rPr>
              <a:t>t</a:t>
            </a:r>
            <a:r>
              <a:rPr lang="en-US" sz="1600" b="1" baseline="-25000" dirty="0" smtClean="0">
                <a:solidFill>
                  <a:schemeClr val="tx2"/>
                </a:solidFill>
              </a:rPr>
              <a:t>.025</a:t>
            </a:r>
            <a:r>
              <a:rPr lang="en-US" sz="1600" b="1" dirty="0" smtClean="0">
                <a:solidFill>
                  <a:schemeClr val="tx2"/>
                </a:solidFill>
              </a:rPr>
              <a:t> for a two-tailed test are often close to 2. This suggests a quick test.</a:t>
            </a:r>
            <a:endParaRPr lang="en-US" sz="1600" b="1" dirty="0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28600" y="1600200"/>
            <a:ext cx="2362200" cy="135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dirty="0"/>
              <a:t>Hypotheses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0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1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b="1" dirty="0">
                <a:solidFill>
                  <a:schemeClr val="tx2"/>
                </a:solidFill>
              </a:rPr>
              <a:t> 0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11888" y="3209453"/>
            <a:ext cx="4557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dirty="0"/>
              <a:t>Approximate </a:t>
            </a:r>
            <a:r>
              <a:rPr lang="en-US" b="1" i="1" dirty="0" err="1" smtClean="0"/>
              <a:t>r</a:t>
            </a:r>
            <a:r>
              <a:rPr lang="en-US" b="1" baseline="-25000" dirty="0" err="1" smtClean="0"/>
              <a:t>critical</a:t>
            </a:r>
            <a:r>
              <a:rPr lang="en-US" b="1" baseline="-25000" dirty="0" smtClean="0"/>
              <a:t> </a:t>
            </a:r>
            <a:r>
              <a:rPr lang="en-US" b="1" dirty="0"/>
              <a:t>for </a:t>
            </a:r>
            <a:r>
              <a:rPr lang="en-US" b="1" i="1" dirty="0">
                <a:latin typeface="Symbol" pitchFamily="18" charset="2"/>
              </a:rPr>
              <a:t>a</a:t>
            </a:r>
            <a:r>
              <a:rPr lang="en-US" b="1" dirty="0"/>
              <a:t> = .05</a:t>
            </a:r>
          </a:p>
        </p:txBody>
      </p:sp>
      <p:sp>
        <p:nvSpPr>
          <p:cNvPr id="17417" name="Rectangle 10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418" name="Rectangle 11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3505200" y="5334000"/>
            <a:ext cx="1752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 dirty="0">
                <a:latin typeface="Times New Roman" pitchFamily="18" charset="0"/>
              </a:rPr>
              <a:t>The </a:t>
            </a:r>
            <a:r>
              <a:rPr lang="en-US" sz="1400" i="1" dirty="0">
                <a:latin typeface="Times New Roman" pitchFamily="18" charset="0"/>
              </a:rPr>
              <a:t>actual</a:t>
            </a:r>
            <a:r>
              <a:rPr lang="en-US" sz="1400" dirty="0">
                <a:latin typeface="Times New Roman" pitchFamily="18" charset="0"/>
              </a:rPr>
              <a:t> two-tailed critical value of </a:t>
            </a:r>
            <a:r>
              <a:rPr lang="en-US" sz="1400" i="1" dirty="0">
                <a:latin typeface="Times New Roman" pitchFamily="18" charset="0"/>
              </a:rPr>
              <a:t>r</a:t>
            </a:r>
            <a:r>
              <a:rPr lang="en-US" sz="1400" dirty="0">
                <a:latin typeface="Times New Roman" pitchFamily="18" charset="0"/>
              </a:rPr>
              <a:t> (from previous slide) is </a:t>
            </a:r>
            <a:r>
              <a:rPr lang="en-US" sz="1400" i="1" dirty="0" smtClean="0">
                <a:latin typeface="Times New Roman" pitchFamily="18" charset="0"/>
              </a:rPr>
              <a:t>r</a:t>
            </a:r>
            <a:r>
              <a:rPr lang="en-US" sz="1400" baseline="-25000" dirty="0" smtClean="0">
                <a:latin typeface="Times New Roman" pitchFamily="18" charset="0"/>
              </a:rPr>
              <a:t>.025</a:t>
            </a:r>
            <a:r>
              <a:rPr lang="en-US" sz="1400" dirty="0" smtClean="0">
                <a:latin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</a:rPr>
              <a:t>= .453.</a:t>
            </a:r>
          </a:p>
        </p:txBody>
      </p:sp>
      <p:sp>
        <p:nvSpPr>
          <p:cNvPr id="17422" name="AutoShape 17"/>
          <p:cNvSpPr>
            <a:spLocks noChangeArrowheads="1"/>
          </p:cNvSpPr>
          <p:nvPr/>
        </p:nvSpPr>
        <p:spPr bwMode="auto">
          <a:xfrm>
            <a:off x="2819400" y="5410200"/>
            <a:ext cx="457200" cy="5334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408526"/>
              </p:ext>
            </p:extLst>
          </p:nvPr>
        </p:nvGraphicFramePr>
        <p:xfrm>
          <a:off x="737559" y="5334000"/>
          <a:ext cx="1867418" cy="708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3" imgW="1104840" imgH="419040" progId="Equation.DSMT4">
                  <p:embed/>
                </p:oleObj>
              </mc:Choice>
              <mc:Fallback>
                <p:oleObj name="Equation" r:id="rId3" imgW="110484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7559" y="5334000"/>
                        <a:ext cx="1867418" cy="70857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223443"/>
              </p:ext>
            </p:extLst>
          </p:nvPr>
        </p:nvGraphicFramePr>
        <p:xfrm>
          <a:off x="6705600" y="1673498"/>
          <a:ext cx="1438940" cy="274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9470"/>
                <a:gridCol w="719470"/>
              </a:tblGrid>
              <a:tr h="343313">
                <a:tc>
                  <a:txBody>
                    <a:bodyPr/>
                    <a:lstStyle/>
                    <a:p>
                      <a:r>
                        <a:rPr lang="en-US" sz="1400" i="1" dirty="0" err="1" smtClean="0"/>
                        <a:t>df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t</a:t>
                      </a:r>
                      <a:r>
                        <a:rPr lang="en-US" sz="1400" baseline="-25000" dirty="0" smtClean="0"/>
                        <a:t>.025</a:t>
                      </a:r>
                      <a:endParaRPr lang="en-US" sz="1400" baseline="-250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2.086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2.042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2.021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2.009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2.000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1.990</a:t>
                      </a:r>
                      <a:endParaRPr lang="en-US" sz="1400" dirty="0"/>
                    </a:p>
                  </a:txBody>
                  <a:tcPr/>
                </a:tc>
              </a:tr>
              <a:tr h="343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1.984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521837"/>
              </p:ext>
            </p:extLst>
          </p:nvPr>
        </p:nvGraphicFramePr>
        <p:xfrm>
          <a:off x="760412" y="3733800"/>
          <a:ext cx="3660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5" imgW="2450880" imgH="469800" progId="Equation.DSMT4">
                  <p:embed/>
                </p:oleObj>
              </mc:Choice>
              <mc:Fallback>
                <p:oleObj name="Equation" r:id="rId5" imgW="24508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0412" y="3733800"/>
                        <a:ext cx="3660775" cy="86995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solidFill>
                          <a:srgbClr val="0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ight Arrow 5"/>
          <p:cNvSpPr/>
          <p:nvPr/>
        </p:nvSpPr>
        <p:spPr bwMode="auto">
          <a:xfrm>
            <a:off x="5943600" y="2018675"/>
            <a:ext cx="457200" cy="6096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4800599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Example:</a:t>
            </a:r>
            <a:endParaRPr lang="en-US" b="1" dirty="0"/>
          </a:p>
        </p:txBody>
      </p:sp>
      <p:pic>
        <p:nvPicPr>
          <p:cNvPr id="2056" name="Picture 8" descr="C:\Users\Blythe\AppData\Local\Microsoft\Windows\Temporary Internet Files\Content.IE5\POCLGNHA\MP900448599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642" y="5017713"/>
            <a:ext cx="914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ular Callout 8"/>
          <p:cNvSpPr/>
          <p:nvPr/>
        </p:nvSpPr>
        <p:spPr bwMode="auto">
          <a:xfrm>
            <a:off x="5302103" y="4479849"/>
            <a:ext cx="1371600" cy="537864"/>
          </a:xfrm>
          <a:prstGeom prst="wedgeRoundRectCallout">
            <a:avLst>
              <a:gd name="adj1" fmla="val 101693"/>
              <a:gd name="adj2" fmla="val 117253"/>
              <a:gd name="adj3" fmla="val 16667"/>
            </a:avLst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Hooray – no tables required!</a:t>
            </a:r>
          </a:p>
        </p:txBody>
      </p:sp>
      <p:pic>
        <p:nvPicPr>
          <p:cNvPr id="2057" name="Picture 9" descr="C:\Users\Blythe\AppData\Local\Microsoft\Windows\Temporary Internet Files\Content.IE5\POCLGNHA\MC900431529[1]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477" y="5295971"/>
            <a:ext cx="761857" cy="76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486400" y="6158480"/>
            <a:ext cx="1627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C00000"/>
                </a:solidFill>
              </a:rPr>
              <a:t>But it’s only approximate.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More Examples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533400" y="3200400"/>
            <a:ext cx="8077200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For 1970-1994, researchers calculated the correlation between daily stock prices and the previous day’s price (i.e., a one-day lag).  This is called a </a:t>
            </a:r>
            <a:r>
              <a:rPr lang="en-US" sz="1600" b="1" i="1" dirty="0"/>
              <a:t>serial correlation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.  For such a large sample size (thousands of trading days) we may use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</a:rPr>
              <a:t>z 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= 1.96 as a critical value for a two-tailed test at </a:t>
            </a:r>
            <a:r>
              <a:rPr lang="en-US" sz="1600" b="1" i="1" dirty="0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a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 = 0.05.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40000"/>
              </a:lnSpc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b="1" dirty="0" err="1">
                <a:solidFill>
                  <a:schemeClr val="tx2"/>
                </a:solidFill>
              </a:rPr>
              <a:t>Nasdaq</a:t>
            </a:r>
            <a:r>
              <a:rPr lang="en-US" b="1" dirty="0">
                <a:solidFill>
                  <a:schemeClr val="tx2"/>
                </a:solidFill>
              </a:rPr>
              <a:t> 100 	</a:t>
            </a:r>
            <a:r>
              <a:rPr lang="en-US" b="1" i="1" dirty="0">
                <a:solidFill>
                  <a:schemeClr val="tx2"/>
                </a:solidFill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0.13 	(</a:t>
            </a:r>
            <a:r>
              <a:rPr lang="en-US" b="1" i="1" dirty="0">
                <a:solidFill>
                  <a:schemeClr val="tx2"/>
                </a:solidFill>
              </a:rPr>
              <a:t>t</a:t>
            </a:r>
            <a:r>
              <a:rPr lang="en-US" b="1" dirty="0">
                <a:solidFill>
                  <a:schemeClr val="tx2"/>
                </a:solidFill>
              </a:rPr>
              <a:t> = 5.47)</a:t>
            </a:r>
          </a:p>
          <a:p>
            <a:pPr algn="l">
              <a:lnSpc>
                <a:spcPct val="140000"/>
              </a:lnSpc>
            </a:pPr>
            <a:r>
              <a:rPr lang="en-US" b="1" dirty="0">
                <a:solidFill>
                  <a:schemeClr val="tx2"/>
                </a:solidFill>
              </a:rPr>
              <a:t>   S&amp;P 500 		</a:t>
            </a:r>
            <a:r>
              <a:rPr lang="en-US" b="1" i="1" dirty="0">
                <a:solidFill>
                  <a:schemeClr val="tx2"/>
                </a:solidFill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0.01 	(</a:t>
            </a:r>
            <a:r>
              <a:rPr lang="en-US" b="1" i="1" dirty="0">
                <a:solidFill>
                  <a:schemeClr val="tx2"/>
                </a:solidFill>
              </a:rPr>
              <a:t>t</a:t>
            </a:r>
            <a:r>
              <a:rPr lang="en-US" b="1" dirty="0">
                <a:solidFill>
                  <a:schemeClr val="tx2"/>
                </a:solidFill>
              </a:rPr>
              <a:t> = 0.62)</a:t>
            </a:r>
          </a:p>
          <a:p>
            <a:pPr algn="l">
              <a:lnSpc>
                <a:spcPct val="120000"/>
              </a:lnSpc>
            </a:pP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This example shows that even a small correlation may be </a:t>
            </a:r>
            <a:r>
              <a:rPr lang="en-US" sz="1600" b="1" i="1" dirty="0"/>
              <a:t>statistically significant 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(i.e., different from zero) if the sample size is large (e.g., </a:t>
            </a:r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</a:rPr>
              <a:t>Nasdaq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).</a:t>
            </a:r>
          </a:p>
          <a:p>
            <a:pPr algn="l"/>
            <a:r>
              <a:rPr lang="en-US" sz="1800" b="1" dirty="0"/>
              <a:t> </a:t>
            </a:r>
            <a:endParaRPr lang="en-US" sz="1400" b="1" dirty="0">
              <a:latin typeface="Times New Roman" pitchFamily="18" charset="0"/>
            </a:endParaRPr>
          </a:p>
          <a:p>
            <a:pPr algn="ctr"/>
            <a:r>
              <a:rPr lang="en-US" sz="1400" dirty="0">
                <a:solidFill>
                  <a:srgbClr val="000066"/>
                </a:solidFill>
                <a:latin typeface="Times New Roman" pitchFamily="18" charset="0"/>
              </a:rPr>
              <a:t>Source: David </a:t>
            </a:r>
            <a:r>
              <a:rPr lang="en-US" sz="1400" dirty="0" err="1">
                <a:solidFill>
                  <a:srgbClr val="000066"/>
                </a:solidFill>
                <a:latin typeface="Times New Roman" pitchFamily="18" charset="0"/>
              </a:rPr>
              <a:t>Nawrocki</a:t>
            </a:r>
            <a:r>
              <a:rPr lang="en-US" sz="1400" dirty="0">
                <a:solidFill>
                  <a:srgbClr val="000066"/>
                </a:solidFill>
                <a:latin typeface="Times New Roman" pitchFamily="18" charset="0"/>
              </a:rPr>
              <a:t>, “The Problem with Monte Carlo Simulation,” </a:t>
            </a:r>
          </a:p>
          <a:p>
            <a:pPr algn="ctr"/>
            <a:r>
              <a:rPr lang="en-US" sz="1400" i="1" dirty="0">
                <a:solidFill>
                  <a:srgbClr val="000066"/>
                </a:solidFill>
                <a:latin typeface="Times New Roman" pitchFamily="18" charset="0"/>
              </a:rPr>
              <a:t>Journal of Financial Planning</a:t>
            </a:r>
            <a:r>
              <a:rPr lang="en-US" sz="1400" dirty="0">
                <a:solidFill>
                  <a:srgbClr val="000066"/>
                </a:solidFill>
                <a:latin typeface="Times New Roman" pitchFamily="18" charset="0"/>
              </a:rPr>
              <a:t>, Vol. 14, No. 11, November, 2001, pp. 92-106.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685800" y="1676400"/>
            <a:ext cx="2362200" cy="135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b="1" dirty="0"/>
              <a:t>Hypotheses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0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= 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b="1" i="1" dirty="0">
                <a:solidFill>
                  <a:schemeClr val="tx2"/>
                </a:solidFill>
              </a:rPr>
              <a:t>H</a:t>
            </a:r>
            <a:r>
              <a:rPr lang="en-US" b="1" baseline="-25000" dirty="0">
                <a:solidFill>
                  <a:schemeClr val="tx2"/>
                </a:solidFill>
              </a:rPr>
              <a:t>1</a:t>
            </a:r>
            <a:r>
              <a:rPr lang="en-US" b="1" dirty="0">
                <a:solidFill>
                  <a:schemeClr val="tx2"/>
                </a:solidFill>
              </a:rPr>
              <a:t>: </a:t>
            </a:r>
            <a:r>
              <a:rPr lang="en-US" b="1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b="1" dirty="0">
                <a:solidFill>
                  <a:schemeClr val="tx2"/>
                </a:solidFill>
              </a:rPr>
              <a:t> 0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4800600" y="16002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/>
              <a:t>Test statistic</a:t>
            </a:r>
          </a:p>
        </p:txBody>
      </p:sp>
      <p:pic>
        <p:nvPicPr>
          <p:cNvPr id="18438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1143000" cy="660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Example: U.S. Macro Data 1959-2000</a:t>
            </a:r>
          </a:p>
        </p:txBody>
      </p:sp>
      <p:pic>
        <p:nvPicPr>
          <p:cNvPr id="1945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886200"/>
            <a:ext cx="6596063" cy="2143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8"/>
          <p:cNvSpPr txBox="1">
            <a:spLocks noChangeArrowheads="1"/>
          </p:cNvSpPr>
          <p:nvPr/>
        </p:nvSpPr>
        <p:spPr bwMode="auto">
          <a:xfrm>
            <a:off x="2286000" y="1752600"/>
            <a:ext cx="472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Let's see how much correlation there is among these common macroeconomic variables</a:t>
            </a:r>
          </a:p>
        </p:txBody>
      </p:sp>
      <p:sp>
        <p:nvSpPr>
          <p:cNvPr id="19461" name="AutoShape 9"/>
          <p:cNvSpPr>
            <a:spLocks noChangeArrowheads="1"/>
          </p:cNvSpPr>
          <p:nvPr/>
        </p:nvSpPr>
        <p:spPr bwMode="auto">
          <a:xfrm>
            <a:off x="3810000" y="3048000"/>
            <a:ext cx="1524000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19462" name="Picture 11" descr="j02220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109696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4" descr="j02220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752600"/>
            <a:ext cx="1096963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Matrix - 1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429000"/>
            <a:ext cx="7083425" cy="20542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2133600" y="1600200"/>
            <a:ext cx="449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Every variable is perfectly correlated with itself</a:t>
            </a:r>
          </a:p>
        </p:txBody>
      </p:sp>
      <p:sp>
        <p:nvSpPr>
          <p:cNvPr id="20485" name="Line 7"/>
          <p:cNvSpPr>
            <a:spLocks noChangeShapeType="1"/>
          </p:cNvSpPr>
          <p:nvPr/>
        </p:nvSpPr>
        <p:spPr bwMode="auto">
          <a:xfrm flipH="1">
            <a:off x="4267200" y="2514600"/>
            <a:ext cx="228600" cy="1676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What Is Correlation?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57200" y="2743200"/>
            <a:ext cx="60198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b="1" dirty="0">
                <a:solidFill>
                  <a:srgbClr val="CC6600"/>
                </a:solidFill>
              </a:rPr>
              <a:t>Correlation coefficient is </a:t>
            </a:r>
            <a:r>
              <a:rPr lang="en-US" b="1" i="1" dirty="0">
                <a:solidFill>
                  <a:srgbClr val="CC6600"/>
                </a:solidFill>
              </a:rPr>
              <a:t>r</a:t>
            </a:r>
          </a:p>
          <a:p>
            <a:pPr algn="l"/>
            <a:endParaRPr lang="en-US" b="1" dirty="0"/>
          </a:p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b="1" dirty="0">
                <a:solidFill>
                  <a:srgbClr val="CC6600"/>
                </a:solidFill>
              </a:rPr>
              <a:t>Scatter plot shows </a:t>
            </a:r>
            <a:r>
              <a:rPr lang="en-US" b="1" i="1" dirty="0">
                <a:solidFill>
                  <a:srgbClr val="CC6600"/>
                </a:solidFill>
              </a:rPr>
              <a:t>n</a:t>
            </a:r>
            <a:r>
              <a:rPr lang="en-US" b="1" dirty="0">
                <a:solidFill>
                  <a:srgbClr val="CC6600"/>
                </a:solidFill>
              </a:rPr>
              <a:t> data pairs</a:t>
            </a:r>
          </a:p>
          <a:p>
            <a:pPr lvl="1" algn="l"/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b="1" baseline="-25000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b="1" baseline="-25000" dirty="0">
                <a:solidFill>
                  <a:schemeClr val="tx2">
                    <a:lumMod val="75000"/>
                  </a:schemeClr>
                </a:solidFill>
              </a:rPr>
              <a:t>1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), (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b="1" baseline="-25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b="1" baseline="-25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), ... , (</a:t>
            </a:r>
            <a:r>
              <a:rPr lang="en-US" b="1" i="1" dirty="0" err="1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b="1" i="1" baseline="-25000" dirty="0" err="1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en-US" b="1" i="1" dirty="0" err="1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b="1" i="1" baseline="-25000" dirty="0" err="1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b="1" baseline="30000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endParaRPr lang="en-US" b="1" dirty="0"/>
          </a:p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b="1" dirty="0">
                <a:solidFill>
                  <a:srgbClr val="CC6600"/>
                </a:solidFill>
              </a:rPr>
              <a:t>Cross-sectional data: Example</a:t>
            </a:r>
          </a:p>
          <a:p>
            <a:pPr lvl="1" algn="l"/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= 50 states (income vs. birth rate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lvl="1" algn="l"/>
            <a:endParaRPr lang="en-US" b="1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b="1" dirty="0">
                <a:solidFill>
                  <a:srgbClr val="CC6600"/>
                </a:solidFill>
              </a:rPr>
              <a:t>Time series data: Example</a:t>
            </a:r>
          </a:p>
          <a:p>
            <a:pPr lvl="1" algn="l"/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= 25 years (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D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M1 vs.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D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CPI)</a:t>
            </a:r>
          </a:p>
        </p:txBody>
      </p:sp>
      <p:sp>
        <p:nvSpPr>
          <p:cNvPr id="133124" name="Cloud"/>
          <p:cNvSpPr>
            <a:spLocks noChangeAspect="1" noEditPoints="1" noChangeArrowheads="1"/>
          </p:cNvSpPr>
          <p:nvPr/>
        </p:nvSpPr>
        <p:spPr bwMode="auto">
          <a:xfrm>
            <a:off x="1828800" y="1295400"/>
            <a:ext cx="5715000" cy="1371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b="1" i="1" dirty="0">
                <a:solidFill>
                  <a:schemeClr val="tx2">
                    <a:lumMod val="75000"/>
                  </a:schemeClr>
                </a:solidFill>
              </a:rPr>
              <a:t>Measuring the degree of linear association between X and Y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1524000" y="457200"/>
            <a:ext cx="6019800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>
              <a:lnSpc>
                <a:spcPct val="85000"/>
              </a:lnSpc>
            </a:pPr>
            <a:r>
              <a:rPr lang="en-US" sz="32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What is Correlation?</a:t>
            </a:r>
          </a:p>
        </p:txBody>
      </p:sp>
      <p:pic>
        <p:nvPicPr>
          <p:cNvPr id="4102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2895600"/>
            <a:ext cx="2895600" cy="1930400"/>
          </a:xfrm>
          <a:noFill/>
        </p:spPr>
      </p:pic>
      <p:sp>
        <p:nvSpPr>
          <p:cNvPr id="4103" name="Text Box 11"/>
          <p:cNvSpPr txBox="1">
            <a:spLocks noChangeArrowheads="1"/>
          </p:cNvSpPr>
          <p:nvPr/>
        </p:nvSpPr>
        <p:spPr bwMode="auto">
          <a:xfrm>
            <a:off x="6858000" y="3048000"/>
            <a:ext cx="838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i="1"/>
              <a:t>r</a:t>
            </a:r>
            <a:r>
              <a:rPr lang="en-US" sz="1400" b="1"/>
              <a:t> = .50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Matrix - 2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133600" y="1600200"/>
            <a:ext cx="4495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All the GDP components are highly inter-correlated (mainly due to upward trend)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05200"/>
            <a:ext cx="7083425" cy="197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Line 5"/>
          <p:cNvSpPr>
            <a:spLocks noChangeShapeType="1"/>
          </p:cNvSpPr>
          <p:nvPr/>
        </p:nvSpPr>
        <p:spPr bwMode="auto">
          <a:xfrm flipH="1">
            <a:off x="3886200" y="2895600"/>
            <a:ext cx="304800" cy="1143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Matrix -3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133600" y="1600200"/>
            <a:ext cx="4495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Short and long-term interest rates are highly inter-correlated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81400"/>
            <a:ext cx="7083425" cy="197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4343400" y="2514600"/>
            <a:ext cx="2057400" cy="2209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Matrix - 4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962400"/>
            <a:ext cx="7083425" cy="197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533400" y="1600200"/>
            <a:ext cx="77724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FontTx/>
              <a:buBlip>
                <a:blip r:embed="rId3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DJIA is correlated to GDP components (mainly due to upward trend) but inversely to unemployment.</a:t>
            </a:r>
          </a:p>
          <a:p>
            <a:pPr algn="l">
              <a:buFontTx/>
              <a:buBlip>
                <a:blip r:embed="rId3"/>
              </a:buBlip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buFontTx/>
              <a:buBlip>
                <a:blip r:embed="rId3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Unemployment is correlated to interest rates (mainly long term) but not to GDP components.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Quick Test for Significance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267200"/>
            <a:ext cx="7083425" cy="1978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04800" y="1676400"/>
            <a:ext cx="8382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buFontTx/>
              <a:buBlip>
                <a:blip r:embed="rId3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 correlation larger than | 2/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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 | is probably significant at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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 = .05 in a two-tailed test for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H</a:t>
            </a:r>
            <a:r>
              <a:rPr lang="en-US" baseline="-250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0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: </a:t>
            </a:r>
            <a:r>
              <a:rPr lang="el-GR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ρ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 = 0 versus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H</a:t>
            </a:r>
            <a:r>
              <a:rPr lang="en-US" baseline="-25000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1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: </a:t>
            </a:r>
            <a:r>
              <a:rPr lang="el-GR" i="1" dirty="0">
                <a:solidFill>
                  <a:schemeClr val="tx2">
                    <a:lumMod val="75000"/>
                  </a:schemeClr>
                </a:solidFill>
                <a:cs typeface="Arial" charset="0"/>
                <a:sym typeface="Symbol" pitchFamily="18" charset="2"/>
              </a:rPr>
              <a:t>ρ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Arial" charset="0"/>
                <a:sym typeface="Symbol" pitchFamily="18" charset="2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≠ 0.</a:t>
            </a:r>
          </a:p>
          <a:p>
            <a:pPr algn="l">
              <a:buFontTx/>
              <a:buBlip>
                <a:blip r:embed="rId3"/>
              </a:buBlip>
            </a:pP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buFontTx/>
              <a:buBlip>
                <a:blip r:embed="rId3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The time series for 1959-2000 has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= 42 so 2/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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sym typeface="Symbol" pitchFamily="18" charset="2"/>
              </a:rPr>
              <a:t> = 2/ 42 = 0.309.  How many correlations in the red outlined block differ significantly from zero, by this quick rule?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85800"/>
            <a:ext cx="8421688" cy="5699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Limitations</a:t>
            </a: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1524000" y="1981200"/>
            <a:ext cx="61722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 It's easy to find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correlations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 They show linear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association</a:t>
            </a:r>
            <a:endParaRPr lang="en-US" i="1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 They don't prove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is a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cause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of 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Y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 Multiple causes are likely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295400" y="4495800"/>
            <a:ext cx="5715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b="1" i="1" dirty="0">
                <a:solidFill>
                  <a:srgbClr val="996633"/>
                </a:solidFill>
              </a:rPr>
              <a:t>Bottom Line</a:t>
            </a:r>
          </a:p>
          <a:p>
            <a:pPr algn="l">
              <a:spcBef>
                <a:spcPct val="50000"/>
              </a:spcBef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If you want to explain something, you need to go beyond simple correlations.</a:t>
            </a:r>
          </a:p>
        </p:txBody>
      </p:sp>
      <p:pic>
        <p:nvPicPr>
          <p:cNvPr id="25605" name="Picture 7" descr="j03012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76800"/>
            <a:ext cx="1830388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Analysis</a:t>
            </a:r>
          </a:p>
        </p:txBody>
      </p:sp>
      <p:sp>
        <p:nvSpPr>
          <p:cNvPr id="5123" name="Rectangle 1027"/>
          <p:cNvSpPr>
            <a:spLocks noChangeArrowheads="1"/>
          </p:cNvSpPr>
          <p:nvPr/>
        </p:nvSpPr>
        <p:spPr bwMode="auto">
          <a:xfrm>
            <a:off x="990600" y="1600200"/>
            <a:ext cx="70866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60000"/>
              </a:lnSpc>
              <a:buFontTx/>
              <a:buBlip>
                <a:blip r:embed="rId2"/>
              </a:buBlip>
            </a:pPr>
            <a:r>
              <a:rPr lang="en-US" b="1">
                <a:solidFill>
                  <a:schemeClr val="tx2"/>
                </a:solidFill>
              </a:rPr>
              <a:t>  No “dependent” or “independent variable”</a:t>
            </a:r>
          </a:p>
          <a:p>
            <a:pPr algn="l">
              <a:lnSpc>
                <a:spcPct val="160000"/>
              </a:lnSpc>
              <a:buFontTx/>
              <a:buBlip>
                <a:blip r:embed="rId2"/>
              </a:buBlip>
            </a:pPr>
            <a:r>
              <a:rPr lang="en-US" b="1">
                <a:solidFill>
                  <a:schemeClr val="tx2"/>
                </a:solidFill>
              </a:rPr>
              <a:t>  Form of the </a:t>
            </a:r>
            <a:r>
              <a:rPr lang="en-US" b="1" i="1">
                <a:solidFill>
                  <a:schemeClr val="tx2"/>
                </a:solidFill>
              </a:rPr>
              <a:t>X</a:t>
            </a:r>
            <a:r>
              <a:rPr lang="en-US" b="1">
                <a:solidFill>
                  <a:schemeClr val="tx2"/>
                </a:solidFill>
              </a:rPr>
              <a:t>-</a:t>
            </a:r>
            <a:r>
              <a:rPr lang="en-US" b="1" i="1">
                <a:solidFill>
                  <a:schemeClr val="tx2"/>
                </a:solidFill>
              </a:rPr>
              <a:t>Y</a:t>
            </a:r>
            <a:r>
              <a:rPr lang="en-US" b="1">
                <a:solidFill>
                  <a:schemeClr val="tx2"/>
                </a:solidFill>
              </a:rPr>
              <a:t> relationship isn’t specified</a:t>
            </a:r>
          </a:p>
          <a:p>
            <a:pPr algn="l">
              <a:lnSpc>
                <a:spcPct val="160000"/>
              </a:lnSpc>
              <a:buFontTx/>
              <a:buBlip>
                <a:blip r:embed="rId2"/>
              </a:buBlip>
            </a:pPr>
            <a:r>
              <a:rPr lang="en-US" b="1">
                <a:solidFill>
                  <a:schemeClr val="tx2"/>
                </a:solidFill>
              </a:rPr>
              <a:t>  Scatter plot shows </a:t>
            </a:r>
            <a:r>
              <a:rPr lang="en-US" b="1" i="1">
                <a:solidFill>
                  <a:schemeClr val="tx2"/>
                </a:solidFill>
              </a:rPr>
              <a:t>n</a:t>
            </a:r>
            <a:r>
              <a:rPr lang="en-US" b="1">
                <a:solidFill>
                  <a:schemeClr val="tx2"/>
                </a:solidFill>
              </a:rPr>
              <a:t> data pairs (</a:t>
            </a:r>
            <a:r>
              <a:rPr lang="en-US" b="1" i="1">
                <a:solidFill>
                  <a:schemeClr val="tx2"/>
                </a:solidFill>
              </a:rPr>
              <a:t>X</a:t>
            </a:r>
            <a:r>
              <a:rPr lang="en-US" b="1">
                <a:solidFill>
                  <a:schemeClr val="tx2"/>
                </a:solidFill>
              </a:rPr>
              <a:t>,</a:t>
            </a:r>
            <a:r>
              <a:rPr lang="en-US" b="1" i="1">
                <a:solidFill>
                  <a:schemeClr val="tx2"/>
                </a:solidFill>
              </a:rPr>
              <a:t>Y</a:t>
            </a:r>
            <a:r>
              <a:rPr lang="en-US" b="1">
                <a:solidFill>
                  <a:schemeClr val="tx2"/>
                </a:solidFill>
              </a:rPr>
              <a:t>)</a:t>
            </a:r>
          </a:p>
          <a:p>
            <a:pPr algn="l">
              <a:lnSpc>
                <a:spcPct val="160000"/>
              </a:lnSpc>
              <a:buFontTx/>
              <a:buBlip>
                <a:blip r:embed="rId2"/>
              </a:buBlip>
            </a:pPr>
            <a:r>
              <a:rPr lang="en-US" b="1">
                <a:solidFill>
                  <a:schemeClr val="tx2"/>
                </a:solidFill>
              </a:rPr>
              <a:t>  Correlation coefficient scale is –1 to +1</a:t>
            </a:r>
          </a:p>
        </p:txBody>
      </p:sp>
      <p:sp>
        <p:nvSpPr>
          <p:cNvPr id="5124" name="Text Box 1030"/>
          <p:cNvSpPr txBox="1">
            <a:spLocks noChangeArrowheads="1"/>
          </p:cNvSpPr>
          <p:nvPr/>
        </p:nvSpPr>
        <p:spPr bwMode="auto">
          <a:xfrm>
            <a:off x="1447800" y="4495800"/>
            <a:ext cx="647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b="1" dirty="0"/>
              <a:t>|_________________|_________________|</a:t>
            </a:r>
          </a:p>
        </p:txBody>
      </p:sp>
      <p:sp>
        <p:nvSpPr>
          <p:cNvPr id="5125" name="Text Box 1031"/>
          <p:cNvSpPr txBox="1">
            <a:spLocks noChangeArrowheads="1"/>
          </p:cNvSpPr>
          <p:nvPr/>
        </p:nvSpPr>
        <p:spPr bwMode="auto">
          <a:xfrm>
            <a:off x="838200" y="5105400"/>
            <a:ext cx="16764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40000"/>
              </a:lnSpc>
              <a:spcBef>
                <a:spcPct val="50000"/>
              </a:spcBef>
            </a:pPr>
            <a:endParaRPr lang="en-US" sz="800" b="1"/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b="1"/>
              <a:t>-1.000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/>
              <a:t>Perfect</a:t>
            </a: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sz="1800"/>
              <a:t>Inverse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800"/>
              <a:t>Correlation</a:t>
            </a:r>
          </a:p>
        </p:txBody>
      </p:sp>
      <p:sp>
        <p:nvSpPr>
          <p:cNvPr id="5126" name="Text Box 1032"/>
          <p:cNvSpPr txBox="1">
            <a:spLocks noChangeArrowheads="1"/>
          </p:cNvSpPr>
          <p:nvPr/>
        </p:nvSpPr>
        <p:spPr bwMode="auto">
          <a:xfrm>
            <a:off x="3657600" y="5105400"/>
            <a:ext cx="167640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40000"/>
              </a:lnSpc>
              <a:spcBef>
                <a:spcPct val="50000"/>
              </a:spcBef>
            </a:pPr>
            <a:endParaRPr lang="en-US" sz="800" b="1"/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b="1"/>
              <a:t>0.000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/>
              <a:t>No</a:t>
            </a: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sz="1800"/>
              <a:t>Correlation</a:t>
            </a:r>
          </a:p>
        </p:txBody>
      </p:sp>
      <p:sp>
        <p:nvSpPr>
          <p:cNvPr id="5127" name="Text Box 1033"/>
          <p:cNvSpPr txBox="1">
            <a:spLocks noChangeArrowheads="1"/>
          </p:cNvSpPr>
          <p:nvPr/>
        </p:nvSpPr>
        <p:spPr bwMode="auto">
          <a:xfrm>
            <a:off x="6629400" y="5105400"/>
            <a:ext cx="1676400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40000"/>
              </a:lnSpc>
              <a:spcBef>
                <a:spcPct val="50000"/>
              </a:spcBef>
            </a:pPr>
            <a:endParaRPr lang="en-US" sz="800" b="1"/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b="1"/>
              <a:t>+1.000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sz="1800"/>
              <a:t>Perfect</a:t>
            </a:r>
          </a:p>
          <a:p>
            <a:pPr algn="ctr">
              <a:lnSpc>
                <a:spcPct val="40000"/>
              </a:lnSpc>
              <a:spcBef>
                <a:spcPct val="50000"/>
              </a:spcBef>
            </a:pPr>
            <a:r>
              <a:rPr lang="en-US" sz="1800"/>
              <a:t>Positive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sz="1800"/>
              <a:t>Correlation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458075" cy="6096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 Correlation</a:t>
            </a:r>
          </a:p>
        </p:txBody>
      </p:sp>
      <p:sp>
        <p:nvSpPr>
          <p:cNvPr id="6147" name="Text Box 8"/>
          <p:cNvSpPr txBox="1">
            <a:spLocks noChangeArrowheads="1"/>
          </p:cNvSpPr>
          <p:nvPr/>
        </p:nvSpPr>
        <p:spPr bwMode="auto">
          <a:xfrm>
            <a:off x="3276600" y="12954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CC6600"/>
                </a:solidFill>
                <a:latin typeface="Arial Narrow" pitchFamily="34" charset="0"/>
              </a:rPr>
              <a:t>r = 0.00</a:t>
            </a:r>
          </a:p>
        </p:txBody>
      </p:sp>
      <p:pic>
        <p:nvPicPr>
          <p:cNvPr id="6148" name="Picture 1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981200"/>
            <a:ext cx="6858000" cy="44386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458075" cy="6096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Slight Correlation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276600" y="12954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CC6600"/>
                </a:solidFill>
                <a:latin typeface="Arial Narrow" pitchFamily="34" charset="0"/>
              </a:rPr>
              <a:t>r = 0.30</a:t>
            </a:r>
          </a:p>
        </p:txBody>
      </p:sp>
      <p:pic>
        <p:nvPicPr>
          <p:cNvPr id="717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2057400"/>
            <a:ext cx="6858000" cy="44386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458075" cy="6096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Moderate Correlation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276600" y="12954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CC6600"/>
                </a:solidFill>
                <a:latin typeface="Arial Narrow" pitchFamily="34" charset="0"/>
              </a:rPr>
              <a:t>r = 0.60</a:t>
            </a:r>
          </a:p>
        </p:txBody>
      </p:sp>
      <p:pic>
        <p:nvPicPr>
          <p:cNvPr id="819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2057400"/>
            <a:ext cx="6858000" cy="44386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458075" cy="6096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Strong Correlation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276600" y="12954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CC6600"/>
                </a:solidFill>
                <a:latin typeface="Arial Narrow" pitchFamily="34" charset="0"/>
              </a:rPr>
              <a:t>r = 0.90</a:t>
            </a:r>
          </a:p>
        </p:txBody>
      </p:sp>
      <p:pic>
        <p:nvPicPr>
          <p:cNvPr id="922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981200"/>
            <a:ext cx="6781800" cy="438943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458075" cy="609600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Strong Inverse Correlation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276600" y="1295400"/>
            <a:ext cx="220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rgbClr val="CC6600"/>
                </a:solidFill>
                <a:latin typeface="Arial Narrow" pitchFamily="34" charset="0"/>
              </a:rPr>
              <a:t>r = </a:t>
            </a:r>
            <a:r>
              <a:rPr lang="en-US" sz="3200" b="1" i="1" dirty="0" smtClean="0">
                <a:solidFill>
                  <a:srgbClr val="CC6600"/>
                </a:solidFill>
                <a:latin typeface="Arial Narrow" pitchFamily="34" charset="0"/>
              </a:rPr>
              <a:t>–0.90</a:t>
            </a:r>
            <a:endParaRPr lang="en-US" sz="3200" b="1" i="1" dirty="0">
              <a:solidFill>
                <a:srgbClr val="CC6600"/>
              </a:solidFill>
              <a:latin typeface="Arial Narrow" pitchFamily="34" charset="0"/>
            </a:endParaRPr>
          </a:p>
        </p:txBody>
      </p:sp>
      <p:pic>
        <p:nvPicPr>
          <p:cNvPr id="1024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905000"/>
            <a:ext cx="6858000" cy="44386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Gold Price v. Platinum Price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85800" y="5334000"/>
            <a:ext cx="7848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>
                <a:solidFill>
                  <a:srgbClr val="0033CC"/>
                </a:solidFill>
              </a:rPr>
              <a:t> 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Causation?  No,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D</a:t>
            </a:r>
            <a:r>
              <a:rPr lang="en-US" b="1" i="1" dirty="0" err="1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b="1" baseline="-25000" dirty="0" err="1">
                <a:solidFill>
                  <a:schemeClr val="tx2">
                    <a:lumMod val="75000"/>
                  </a:schemeClr>
                </a:solidFill>
              </a:rPr>
              <a:t>gold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does not "cause" </a:t>
            </a:r>
            <a:r>
              <a:rPr lang="en-US" b="1" dirty="0" err="1">
                <a:solidFill>
                  <a:schemeClr val="tx2">
                    <a:lumMod val="75000"/>
                  </a:schemeClr>
                </a:solidFill>
                <a:latin typeface="Symbol" pitchFamily="18" charset="2"/>
              </a:rPr>
              <a:t>D</a:t>
            </a:r>
            <a:r>
              <a:rPr lang="en-US" b="1" i="1" dirty="0" err="1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en-US" b="1" baseline="-25000" dirty="0" err="1">
                <a:solidFill>
                  <a:schemeClr val="tx2">
                    <a:lumMod val="75000"/>
                  </a:schemeClr>
                </a:solidFill>
              </a:rPr>
              <a:t>platinum</a:t>
            </a:r>
            <a:endParaRPr lang="en-US" b="1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 Both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X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Y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 may be “caused” by a 3rd variable </a:t>
            </a:r>
            <a:r>
              <a:rPr lang="en-US" b="1" i="1" dirty="0">
                <a:solidFill>
                  <a:schemeClr val="tx2">
                    <a:lumMod val="75000"/>
                  </a:schemeClr>
                </a:solidFill>
              </a:rPr>
              <a:t>Z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6553200" cy="40116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800600" y="3124200"/>
            <a:ext cx="2514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year-end precious metals prices covary but may only reflect other unspecified variables (</a:t>
            </a:r>
            <a:r>
              <a:rPr lang="en-US" sz="1400" i="1">
                <a:solidFill>
                  <a:srgbClr val="FF0000"/>
                </a:solidFill>
              </a:rPr>
              <a:t>n</a:t>
            </a:r>
            <a:r>
              <a:rPr lang="en-US" sz="1400">
                <a:solidFill>
                  <a:srgbClr val="FF0000"/>
                </a:solidFill>
              </a:rPr>
              <a:t> = 18 years)</a:t>
            </a:r>
          </a:p>
        </p:txBody>
      </p:sp>
      <p:pic>
        <p:nvPicPr>
          <p:cNvPr id="11270" name="Picture 7" descr="The Trading Floor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2133600"/>
            <a:ext cx="6492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 descr="The Trading Floor 4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276600"/>
            <a:ext cx="5429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FF"/>
      </a:dk1>
      <a:lt1>
        <a:srgbClr val="FFFFCC"/>
      </a:lt1>
      <a:dk2>
        <a:srgbClr val="996600"/>
      </a:dk2>
      <a:lt2>
        <a:srgbClr val="FFFFCC"/>
      </a:lt2>
      <a:accent1>
        <a:srgbClr val="FFCC00"/>
      </a:accent1>
      <a:accent2>
        <a:srgbClr val="6666FF"/>
      </a:accent2>
      <a:accent3>
        <a:srgbClr val="FFFFE2"/>
      </a:accent3>
      <a:accent4>
        <a:srgbClr val="0000DA"/>
      </a:accent4>
      <a:accent5>
        <a:srgbClr val="FFE2AA"/>
      </a:accent5>
      <a:accent6>
        <a:srgbClr val="5C5CE7"/>
      </a:accent6>
      <a:hlink>
        <a:srgbClr val="999933"/>
      </a:hlink>
      <a:folHlink>
        <a:srgbClr val="990066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FF"/>
        </a:dk1>
        <a:lt1>
          <a:srgbClr val="FFFFCC"/>
        </a:lt1>
        <a:dk2>
          <a:srgbClr val="996600"/>
        </a:dk2>
        <a:lt2>
          <a:srgbClr val="FFFFCC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0000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2498</TotalTime>
  <Words>1029</Words>
  <Application>Microsoft Office PowerPoint</Application>
  <PresentationFormat>On-screen Show (4:3)</PresentationFormat>
  <Paragraphs>151</Paragraphs>
  <Slides>24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Equation</vt:lpstr>
      <vt:lpstr>Correlation Analysis</vt:lpstr>
      <vt:lpstr>What Is Correlation?</vt:lpstr>
      <vt:lpstr>Correlation Analysis</vt:lpstr>
      <vt:lpstr>No Correlation</vt:lpstr>
      <vt:lpstr>Slight Correlation</vt:lpstr>
      <vt:lpstr>Moderate Correlation</vt:lpstr>
      <vt:lpstr>Strong Correlation</vt:lpstr>
      <vt:lpstr>Strong Inverse Correlation</vt:lpstr>
      <vt:lpstr>Gold Price v. Platinum Price</vt:lpstr>
      <vt:lpstr>Horsepower v. Cruise Speed</vt:lpstr>
      <vt:lpstr>Oil Pressure v. Oil Temperature</vt:lpstr>
      <vt:lpstr>Correlation Coefficient</vt:lpstr>
      <vt:lpstr>Excel Formula</vt:lpstr>
      <vt:lpstr>Test for Significance Using t</vt:lpstr>
      <vt:lpstr>Another Way: Using rcritical</vt:lpstr>
      <vt:lpstr>Quick Test for Correlation</vt:lpstr>
      <vt:lpstr>More Examples</vt:lpstr>
      <vt:lpstr>Example: U.S. Macro Data 1959-2000</vt:lpstr>
      <vt:lpstr>Correlation Matrix - 1</vt:lpstr>
      <vt:lpstr>Correlation Matrix - 2</vt:lpstr>
      <vt:lpstr>Correlation Matrix -3</vt:lpstr>
      <vt:lpstr>Correlation Matrix - 4</vt:lpstr>
      <vt:lpstr>Quick Test for Significance</vt:lpstr>
      <vt:lpstr>Limitations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Correlation Analysis</dc:title>
  <dc:subject>Chapter 12 - Simple Regression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147</cp:revision>
  <cp:lastPrinted>1999-07-16T15:32:02Z</cp:lastPrinted>
  <dcterms:created xsi:type="dcterms:W3CDTF">1999-03-07T21:52:14Z</dcterms:created>
  <dcterms:modified xsi:type="dcterms:W3CDTF">2013-08-09T17:36:51Z</dcterms:modified>
</cp:coreProperties>
</file>