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03" r:id="rId3"/>
    <p:sldId id="283" r:id="rId4"/>
    <p:sldId id="284" r:id="rId5"/>
    <p:sldId id="286" r:id="rId6"/>
    <p:sldId id="287" r:id="rId7"/>
    <p:sldId id="288" r:id="rId8"/>
    <p:sldId id="302" r:id="rId9"/>
    <p:sldId id="289" r:id="rId10"/>
    <p:sldId id="290" r:id="rId11"/>
    <p:sldId id="291" r:id="rId12"/>
    <p:sldId id="292" r:id="rId13"/>
    <p:sldId id="280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6699"/>
    <a:srgbClr val="FFCC66"/>
    <a:srgbClr val="FFCCFF"/>
    <a:srgbClr val="6699FF"/>
    <a:srgbClr val="CC0000"/>
    <a:srgbClr val="FF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75" autoAdjust="0"/>
    <p:restoredTop sz="94660"/>
  </p:normalViewPr>
  <p:slideViewPr>
    <p:cSldViewPr>
      <p:cViewPr>
        <p:scale>
          <a:sx n="100" d="100"/>
          <a:sy n="100" d="100"/>
        </p:scale>
        <p:origin x="-4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7BDAA13E-F04D-42D7-A79A-B2976B951A4C}" type="datetimeFigureOut">
              <a:rPr lang="en-US"/>
              <a:pPr>
                <a:defRPr/>
              </a:pPr>
              <a:t>10/20/2013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FDD2EBF-BBF3-4981-AC3E-B6FB629960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780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1CCEDF-0C3E-4782-A54F-5047DF9D4D2F}" type="slidenum">
              <a:rPr lang="en-US"/>
              <a:pPr eaLnBrk="1" hangingPunct="1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8AB14-330B-466F-9B70-5B2B3A97A9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65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AA05A-B0CE-4762-8937-587E67743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39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F4FDD-4C2A-4C55-9D1B-FDF8B3ACDC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549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BD9CF2-12E6-4DA3-A328-EBC8C02EB6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305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4CA16-B4AB-4E54-9733-CAEC8426E0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01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18F8C-5E2C-4824-BB13-DCE54BDC7D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09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4D78E-1D4F-41CC-8C2C-375C02FBCB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10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01711-CBCC-4415-99AC-CA340BF77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3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E6FB3-8467-4FA3-90DA-CA9A3ECB5D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2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27621-550A-418A-919A-DBE54B49C9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0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1BF4A-EA8E-4754-B8F2-0F02FFF346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29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2D7C60-546B-4E78-9BEC-45B604C9BF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highered.mcgraw-hill.com/sites/0077425995/information_center_view0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Descriptive Statistics</a:t>
            </a:r>
            <a:b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with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MegaStat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Symbol" pitchFamily="18" charset="2"/>
              </a:rPr>
              <a:t></a:t>
            </a:r>
            <a:endParaRPr lang="en-US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  <a:sym typeface="Symbol" pitchFamily="18" charset="2"/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600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Copyright (c</a:t>
            </a:r>
            <a:r>
              <a:rPr lang="en-US" sz="1600" b="1" i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) </a:t>
            </a:r>
            <a:r>
              <a:rPr lang="en-US" sz="1600" b="1" i="1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by The McGraw-Hill Companies.  This material is intended solely for educational purposes by licensed users of </a:t>
            </a:r>
            <a:r>
              <a:rPr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Pasting a Graph </a:t>
            </a:r>
          </a:p>
        </p:txBody>
      </p:sp>
      <p:sp>
        <p:nvSpPr>
          <p:cNvPr id="11267" name="Text Box 8"/>
          <p:cNvSpPr txBox="1">
            <a:spLocks noChangeArrowheads="1"/>
          </p:cNvSpPr>
          <p:nvPr/>
        </p:nvSpPr>
        <p:spPr bwMode="auto">
          <a:xfrm>
            <a:off x="2514600" y="5562600"/>
            <a:ext cx="4343400" cy="6492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When you copy an Excel graph to Word or PowerPoint, use </a:t>
            </a:r>
            <a:r>
              <a:rPr lang="en-US" sz="1200">
                <a:solidFill>
                  <a:srgbClr val="336699"/>
                </a:solidFill>
              </a:rPr>
              <a:t>Paste Special &gt; Picture</a:t>
            </a:r>
            <a:r>
              <a:rPr lang="en-US" sz="1200">
                <a:solidFill>
                  <a:srgbClr val="C00000"/>
                </a:solidFill>
              </a:rPr>
              <a:t>.  Otherwise, a link may be retained to Excel,  which can cause problems later on.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09800"/>
            <a:ext cx="4419600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p Arrow 6"/>
          <p:cNvSpPr/>
          <p:nvPr/>
        </p:nvSpPr>
        <p:spPr>
          <a:xfrm>
            <a:off x="4419600" y="50292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Graphs: Interpretation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381000" y="1905000"/>
            <a:ext cx="2057400" cy="17541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Runs plot shows wide variation in winning margin over time, with a possible upward trend. Stem-and-leaf plot and box plots show right-skewed data, with a majority of Cotton Bowl games being decided by less than 10 points.</a:t>
            </a:r>
          </a:p>
        </p:txBody>
      </p:sp>
      <p:pic>
        <p:nvPicPr>
          <p:cNvPr id="1229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343400"/>
            <a:ext cx="4495800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962400"/>
            <a:ext cx="4076700" cy="256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19400" y="1905000"/>
            <a:ext cx="6032500" cy="1981200"/>
          </a:xfrm>
          <a:prstGeom prst="rect">
            <a:avLst/>
          </a:prstGeom>
          <a:noFill/>
          <a:ln w="9525">
            <a:solidFill>
              <a:schemeClr val="accent1">
                <a:shade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Help System 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2667000" y="1295400"/>
            <a:ext cx="4191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MegaStat has a help system that explains how it computes statistics and graphs, along with editing options.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905000"/>
            <a:ext cx="4772025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Summary</a:t>
            </a:r>
          </a:p>
        </p:txBody>
      </p:sp>
      <p:sp>
        <p:nvSpPr>
          <p:cNvPr id="14339" name="Text Box 10"/>
          <p:cNvSpPr txBox="1">
            <a:spLocks noChangeArrowheads="1"/>
          </p:cNvSpPr>
          <p:nvPr/>
        </p:nvSpPr>
        <p:spPr bwMode="auto">
          <a:xfrm>
            <a:off x="762000" y="2057400"/>
            <a:ext cx="8077200" cy="184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400">
                <a:solidFill>
                  <a:srgbClr val="C00000"/>
                </a:solidFill>
              </a:rPr>
              <a:t>   </a:t>
            </a:r>
            <a:r>
              <a:rPr lang="en-US" sz="2000">
                <a:solidFill>
                  <a:srgbClr val="C00000"/>
                </a:solidFill>
              </a:rPr>
              <a:t>MegaStat is easy because it's an Excel add-in.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000">
                <a:solidFill>
                  <a:srgbClr val="C00000"/>
                </a:solidFill>
              </a:rPr>
              <a:t>   It makes nicely-scaled graphs and rounded statistics.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000">
                <a:solidFill>
                  <a:srgbClr val="C00000"/>
                </a:solidFill>
              </a:rPr>
              <a:t>   You can customize its output graphs.</a:t>
            </a:r>
          </a:p>
          <a:p>
            <a:pPr eaLnBrk="1" hangingPunct="1">
              <a:spcBef>
                <a:spcPct val="50000"/>
              </a:spcBef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000">
                <a:solidFill>
                  <a:srgbClr val="C00000"/>
                </a:solidFill>
              </a:rPr>
              <a:t>   To copy graphs to Word or Powerpoint, use </a:t>
            </a:r>
            <a:r>
              <a:rPr lang="en-US" sz="2000">
                <a:solidFill>
                  <a:srgbClr val="0000FF"/>
                </a:solidFill>
              </a:rPr>
              <a:t>Paste Special</a:t>
            </a:r>
            <a:r>
              <a:rPr lang="en-US" sz="200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14340" name="Picture 3" descr="Business 2345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114800"/>
            <a:ext cx="1905000" cy="203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1752600" y="1295400"/>
            <a:ext cx="5715000" cy="2743200"/>
          </a:xfrm>
          <a:prstGeom prst="rect">
            <a:avLst/>
          </a:prstGeom>
          <a:solidFill>
            <a:srgbClr val="FFCC66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lang="en-US" sz="2000" i="1" dirty="0">
                <a:solidFill>
                  <a:srgbClr val="C00000"/>
                </a:solidFill>
              </a:rPr>
              <a:t>What Is </a:t>
            </a:r>
            <a:r>
              <a:rPr lang="en-US" sz="2000" dirty="0" err="1" smtClean="0">
                <a:solidFill>
                  <a:srgbClr val="0000FF"/>
                </a:solidFill>
              </a:rPr>
              <a:t>MegaStat</a:t>
            </a:r>
            <a:r>
              <a:rPr lang="en-US" b="1" baseline="30000" dirty="0" smtClean="0">
                <a:solidFill>
                  <a:srgbClr val="0000FF"/>
                </a:solidFill>
                <a:sym typeface="Symbol" pitchFamily="18" charset="2"/>
              </a:rPr>
              <a:t></a:t>
            </a:r>
            <a:r>
              <a:rPr lang="en-US" sz="2000" i="1" dirty="0">
                <a:solidFill>
                  <a:srgbClr val="C00000"/>
                </a:solidFill>
              </a:rPr>
              <a:t>?</a:t>
            </a:r>
          </a:p>
          <a:p>
            <a:pPr algn="ctr" eaLnBrk="0" hangingPunct="0">
              <a:defRPr/>
            </a:pPr>
            <a:endParaRPr lang="en-US" sz="1600" i="1" dirty="0">
              <a:solidFill>
                <a:srgbClr val="C00000"/>
              </a:solidFill>
            </a:endParaRPr>
          </a:p>
          <a:p>
            <a:pPr eaLnBrk="0" hangingPunct="0">
              <a:defRPr/>
            </a:pPr>
            <a:r>
              <a:rPr lang="en-US" sz="1600" dirty="0" err="1" smtClean="0">
                <a:solidFill>
                  <a:srgbClr val="0000FF"/>
                </a:solidFill>
              </a:rPr>
              <a:t>MegaStat</a:t>
            </a:r>
            <a:r>
              <a:rPr lang="en-US" sz="1600" b="1" baseline="30000" dirty="0" smtClean="0">
                <a:solidFill>
                  <a:srgbClr val="0000FF"/>
                </a:solidFill>
                <a:sym typeface="Symbol" pitchFamily="18" charset="2"/>
              </a:rPr>
              <a:t>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en-US" sz="1600" dirty="0">
                <a:solidFill>
                  <a:srgbClr val="C00000"/>
                </a:solidFill>
              </a:rPr>
              <a:t>is </a:t>
            </a:r>
            <a:r>
              <a:rPr lang="en-US" sz="1600" dirty="0" smtClean="0">
                <a:solidFill>
                  <a:srgbClr val="C00000"/>
                </a:solidFill>
              </a:rPr>
              <a:t>an </a:t>
            </a:r>
            <a:r>
              <a:rPr lang="en-US" sz="1600" dirty="0">
                <a:solidFill>
                  <a:srgbClr val="C00000"/>
                </a:solidFill>
              </a:rPr>
              <a:t>Excel add-in for statistical data analysis and graph creation. </a:t>
            </a:r>
            <a:r>
              <a:rPr lang="en-US" sz="1600" dirty="0" smtClean="0">
                <a:solidFill>
                  <a:srgbClr val="C00000"/>
                </a:solidFill>
              </a:rPr>
              <a:t>It </a:t>
            </a:r>
            <a:r>
              <a:rPr lang="en-US" sz="1600" dirty="0">
                <a:solidFill>
                  <a:srgbClr val="C00000"/>
                </a:solidFill>
              </a:rPr>
              <a:t>is sold as a </a:t>
            </a:r>
            <a:r>
              <a:rPr lang="en-US" sz="1600" dirty="0" smtClean="0">
                <a:solidFill>
                  <a:srgbClr val="C00000"/>
                </a:solidFill>
              </a:rPr>
              <a:t>web download for Windows (including Office 2013) or Mac OS-X (Version 11 only). After </a:t>
            </a:r>
            <a:r>
              <a:rPr lang="en-US" sz="1600" dirty="0">
                <a:solidFill>
                  <a:srgbClr val="C00000"/>
                </a:solidFill>
              </a:rPr>
              <a:t>installation, the </a:t>
            </a:r>
            <a:r>
              <a:rPr lang="en-US" sz="1600" i="1" dirty="0" err="1">
                <a:solidFill>
                  <a:srgbClr val="C00000"/>
                </a:solidFill>
              </a:rPr>
              <a:t>MegaStat</a:t>
            </a:r>
            <a:r>
              <a:rPr lang="en-US" sz="1600" dirty="0">
                <a:solidFill>
                  <a:srgbClr val="C00000"/>
                </a:solidFill>
              </a:rPr>
              <a:t> command will be added to your Excel spreadsheet on the </a:t>
            </a:r>
            <a:r>
              <a:rPr lang="en-US" sz="1600" dirty="0">
                <a:solidFill>
                  <a:srgbClr val="0000FF"/>
                </a:solidFill>
              </a:rPr>
              <a:t>Add-Ins</a:t>
            </a:r>
            <a:r>
              <a:rPr lang="en-US" sz="1600" dirty="0">
                <a:solidFill>
                  <a:srgbClr val="C00000"/>
                </a:solidFill>
              </a:rPr>
              <a:t> </a:t>
            </a:r>
            <a:r>
              <a:rPr lang="en-US" sz="1600" dirty="0" smtClean="0">
                <a:solidFill>
                  <a:srgbClr val="C00000"/>
                </a:solidFill>
              </a:rPr>
              <a:t>ribbon. You may purchase </a:t>
            </a:r>
            <a:r>
              <a:rPr lang="en-US" sz="1600" dirty="0" err="1">
                <a:solidFill>
                  <a:srgbClr val="0000FF"/>
                </a:solidFill>
              </a:rPr>
              <a:t>MegaStat</a:t>
            </a:r>
            <a:r>
              <a:rPr lang="en-US" sz="1600" b="1" baseline="30000" dirty="0">
                <a:solidFill>
                  <a:srgbClr val="0000FF"/>
                </a:solidFill>
                <a:sym typeface="Symbol" pitchFamily="18" charset="2"/>
              </a:rPr>
              <a:t></a:t>
            </a:r>
            <a:r>
              <a:rPr lang="en-US" sz="1600" dirty="0" smtClean="0">
                <a:solidFill>
                  <a:srgbClr val="C00000"/>
                </a:solidFill>
              </a:rPr>
              <a:t> for about $14.25 (price as of 2013) from the McGraw-Hill Online Learning Center. </a:t>
            </a:r>
            <a:r>
              <a:rPr lang="en-US" sz="1600" dirty="0" smtClean="0">
                <a:solidFill>
                  <a:srgbClr val="0000FF"/>
                </a:solidFill>
                <a:hlinkClick r:id="rId2"/>
              </a:rPr>
              <a:t>Click here</a:t>
            </a:r>
            <a:r>
              <a:rPr lang="en-US" sz="1600" dirty="0" smtClean="0">
                <a:solidFill>
                  <a:srgbClr val="C00000"/>
                </a:solidFill>
              </a:rPr>
              <a:t> for more information.</a:t>
            </a:r>
          </a:p>
        </p:txBody>
      </p:sp>
      <p:pic>
        <p:nvPicPr>
          <p:cNvPr id="3075" name="Picture 2" descr="Business 108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648200"/>
            <a:ext cx="1514475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336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595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User Interface</a:t>
            </a:r>
          </a:p>
        </p:txBody>
      </p:sp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8077200" y="2971800"/>
            <a:ext cx="685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3810000" y="1981200"/>
            <a:ext cx="2590800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Add-Ins Ribbon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200" dirty="0" err="1">
                <a:solidFill>
                  <a:srgbClr val="C00000"/>
                </a:solidFill>
              </a:rPr>
              <a:t>MegaStat</a:t>
            </a:r>
            <a:r>
              <a:rPr lang="en-US" sz="1200" dirty="0">
                <a:solidFill>
                  <a:srgbClr val="C00000"/>
                </a:solidFill>
              </a:rPr>
              <a:t> menu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1200" dirty="0">
                <a:solidFill>
                  <a:srgbClr val="C00000"/>
                </a:solidFill>
              </a:rPr>
              <a:t>Descriptive Statistics</a:t>
            </a:r>
          </a:p>
        </p:txBody>
      </p:sp>
      <p:sp>
        <p:nvSpPr>
          <p:cNvPr id="4102" name="Line 10"/>
          <p:cNvSpPr>
            <a:spLocks noChangeShapeType="1"/>
          </p:cNvSpPr>
          <p:nvPr/>
        </p:nvSpPr>
        <p:spPr bwMode="auto">
          <a:xfrm flipH="1" flipV="1">
            <a:off x="2667000" y="2209800"/>
            <a:ext cx="1143000" cy="76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371600"/>
            <a:ext cx="665321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Data Set</a:t>
            </a:r>
          </a:p>
        </p:txBody>
      </p:sp>
      <p:sp>
        <p:nvSpPr>
          <p:cNvPr id="5124" name="Line 8"/>
          <p:cNvSpPr>
            <a:spLocks noChangeShapeType="1"/>
          </p:cNvSpPr>
          <p:nvPr/>
        </p:nvSpPr>
        <p:spPr bwMode="auto">
          <a:xfrm flipH="1">
            <a:off x="4953000" y="2133600"/>
            <a:ext cx="9906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5" name="Text Box 11"/>
          <p:cNvSpPr txBox="1">
            <a:spLocks noChangeArrowheads="1"/>
          </p:cNvSpPr>
          <p:nvPr/>
        </p:nvSpPr>
        <p:spPr bwMode="auto">
          <a:xfrm>
            <a:off x="5943600" y="1828800"/>
            <a:ext cx="2514600" cy="6492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We want to analyze the winning margin in the Cotton Bowl, using data from 1937 to 2003.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Descriptive Statistics</a:t>
            </a:r>
          </a:p>
        </p:txBody>
      </p:sp>
      <p:sp>
        <p:nvSpPr>
          <p:cNvPr id="6147" name="Text Box 10"/>
          <p:cNvSpPr txBox="1">
            <a:spLocks noChangeArrowheads="1"/>
          </p:cNvSpPr>
          <p:nvPr/>
        </p:nvSpPr>
        <p:spPr bwMode="auto">
          <a:xfrm>
            <a:off x="3657600" y="1600200"/>
            <a:ext cx="2590800" cy="2841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Choose the outputs that you want.</a:t>
            </a:r>
          </a:p>
        </p:txBody>
      </p:sp>
      <p:pic>
        <p:nvPicPr>
          <p:cNvPr id="614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38400"/>
            <a:ext cx="56007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own Arrow 6"/>
          <p:cNvSpPr/>
          <p:nvPr/>
        </p:nvSpPr>
        <p:spPr>
          <a:xfrm>
            <a:off x="4495800" y="1981200"/>
            <a:ext cx="533400" cy="381000"/>
          </a:xfrm>
          <a:prstGeom prst="downArrow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Output Worksheet</a:t>
            </a:r>
          </a:p>
        </p:txBody>
      </p:sp>
      <p:sp>
        <p:nvSpPr>
          <p:cNvPr id="7172" name="Text Box 17"/>
          <p:cNvSpPr txBox="1">
            <a:spLocks noChangeArrowheads="1"/>
          </p:cNvSpPr>
          <p:nvPr/>
        </p:nvSpPr>
        <p:spPr bwMode="auto">
          <a:xfrm>
            <a:off x="5105400" y="3276600"/>
            <a:ext cx="2057400" cy="119697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Results are displayed on a new worksheet named </a:t>
            </a:r>
            <a:r>
              <a:rPr lang="en-US" sz="1200">
                <a:solidFill>
                  <a:srgbClr val="336699"/>
                </a:solidFill>
              </a:rPr>
              <a:t>Output</a:t>
            </a:r>
            <a:r>
              <a:rPr lang="en-US" sz="1200">
                <a:solidFill>
                  <a:srgbClr val="C00000"/>
                </a:solidFill>
              </a:rPr>
              <a:t>.  If you do more statistics, they will be appended at the bottom of the </a:t>
            </a:r>
            <a:r>
              <a:rPr lang="en-US" sz="1200">
                <a:solidFill>
                  <a:srgbClr val="336699"/>
                </a:solidFill>
              </a:rPr>
              <a:t>Output</a:t>
            </a:r>
            <a:r>
              <a:rPr lang="en-US" sz="1200">
                <a:solidFill>
                  <a:srgbClr val="C00000"/>
                </a:solidFill>
              </a:rPr>
              <a:t> worksheet.</a:t>
            </a:r>
          </a:p>
        </p:txBody>
      </p:sp>
      <p:sp>
        <p:nvSpPr>
          <p:cNvPr id="7173" name="Line 18"/>
          <p:cNvSpPr>
            <a:spLocks noChangeShapeType="1"/>
          </p:cNvSpPr>
          <p:nvPr/>
        </p:nvSpPr>
        <p:spPr bwMode="auto">
          <a:xfrm flipH="1">
            <a:off x="2057400" y="4038600"/>
            <a:ext cx="2971800" cy="2133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Output Charts</a:t>
            </a:r>
          </a:p>
        </p:txBody>
      </p: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5715000" y="4114800"/>
            <a:ext cx="1981200" cy="10160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Scroll down to see the charts you have requested (e.g., stem-and-leaf, box plot, dot plot). You can edit axis scales and colors.</a:t>
            </a:r>
          </a:p>
        </p:txBody>
      </p:sp>
      <p:sp>
        <p:nvSpPr>
          <p:cNvPr id="9" name="Left Arrow 8"/>
          <p:cNvSpPr/>
          <p:nvPr/>
        </p:nvSpPr>
        <p:spPr>
          <a:xfrm>
            <a:off x="5105400" y="4419600"/>
            <a:ext cx="457200" cy="53340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447800"/>
            <a:ext cx="66833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More Output Charts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2971800" y="5410200"/>
            <a:ext cx="3657600" cy="646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C00000"/>
                </a:solidFill>
              </a:rPr>
              <a:t>Scroll down to see more exhibits (dot plot, runs plot, etc). Some of the graph features can be edited (e.g., axis scales and formats, colors, fonts). </a:t>
            </a:r>
          </a:p>
        </p:txBody>
      </p:sp>
      <p:sp>
        <p:nvSpPr>
          <p:cNvPr id="8" name="Up Arrow 7"/>
          <p:cNvSpPr/>
          <p:nvPr/>
        </p:nvSpPr>
        <p:spPr>
          <a:xfrm>
            <a:off x="4724400" y="4953000"/>
            <a:ext cx="457200" cy="38100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457200"/>
            <a:ext cx="7772400" cy="8382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Graph Editing </a:t>
            </a:r>
          </a:p>
        </p:txBody>
      </p:sp>
      <p:sp>
        <p:nvSpPr>
          <p:cNvPr id="10243" name="Text Box 11"/>
          <p:cNvSpPr txBox="1">
            <a:spLocks noChangeArrowheads="1"/>
          </p:cNvSpPr>
          <p:nvPr/>
        </p:nvSpPr>
        <p:spPr bwMode="auto">
          <a:xfrm>
            <a:off x="2514600" y="16002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Before</a:t>
            </a:r>
          </a:p>
        </p:txBody>
      </p:sp>
      <p:sp>
        <p:nvSpPr>
          <p:cNvPr id="10244" name="Text Box 12"/>
          <p:cNvSpPr txBox="1">
            <a:spLocks noChangeArrowheads="1"/>
          </p:cNvSpPr>
          <p:nvPr/>
        </p:nvSpPr>
        <p:spPr bwMode="auto">
          <a:xfrm>
            <a:off x="5715000" y="3505200"/>
            <a:ext cx="990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After</a:t>
            </a:r>
          </a:p>
        </p:txBody>
      </p:sp>
      <p:sp>
        <p:nvSpPr>
          <p:cNvPr id="10245" name="Text Box 13"/>
          <p:cNvSpPr txBox="1">
            <a:spLocks noChangeArrowheads="1"/>
          </p:cNvSpPr>
          <p:nvPr/>
        </p:nvSpPr>
        <p:spPr bwMode="auto">
          <a:xfrm>
            <a:off x="609600" y="5715000"/>
            <a:ext cx="4191000" cy="46196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 b="1" i="1">
                <a:solidFill>
                  <a:srgbClr val="336699"/>
                </a:solidFill>
              </a:rPr>
              <a:t>Caveat</a:t>
            </a:r>
            <a:r>
              <a:rPr lang="en-US" sz="1200" b="1">
                <a:solidFill>
                  <a:srgbClr val="336699"/>
                </a:solidFill>
              </a:rPr>
              <a:t>: </a:t>
            </a:r>
            <a:r>
              <a:rPr lang="en-US" sz="1200">
                <a:solidFill>
                  <a:srgbClr val="C00000"/>
                </a:solidFill>
              </a:rPr>
              <a:t>This is just to show  what can be done, not to suggest that this multi-colored chart is an improvement.</a:t>
            </a:r>
          </a:p>
        </p:txBody>
      </p:sp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81200"/>
            <a:ext cx="50974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Bent Arrow 9"/>
          <p:cNvSpPr/>
          <p:nvPr/>
        </p:nvSpPr>
        <p:spPr>
          <a:xfrm>
            <a:off x="2133600" y="4800600"/>
            <a:ext cx="1219200" cy="838200"/>
          </a:xfrm>
          <a:prstGeom prst="ben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0248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962400"/>
            <a:ext cx="5097463" cy="151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1368</TotalTime>
  <Words>430</Words>
  <Application>Microsoft Office PowerPoint</Application>
  <PresentationFormat>On-screen Show (4:3)</PresentationFormat>
  <Paragraphs>35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Default Design</vt:lpstr>
      <vt:lpstr>Descriptive Statistics with MegaStat</vt:lpstr>
      <vt:lpstr>PowerPoint Presentation</vt:lpstr>
      <vt:lpstr>User Interface</vt:lpstr>
      <vt:lpstr>Data Set</vt:lpstr>
      <vt:lpstr>Descriptive Statistics</vt:lpstr>
      <vt:lpstr>Output Worksheet</vt:lpstr>
      <vt:lpstr>Output Charts</vt:lpstr>
      <vt:lpstr>More Output Charts</vt:lpstr>
      <vt:lpstr>Graph Editing </vt:lpstr>
      <vt:lpstr>Pasting a Graph </vt:lpstr>
      <vt:lpstr>Graphs: Interpretation</vt:lpstr>
      <vt:lpstr>Help System 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Descriptive Statistics with MegaStat</dc:title>
  <dc:subject>Chapter 4 - Descriptive Statistics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70</cp:revision>
  <dcterms:created xsi:type="dcterms:W3CDTF">2002-11-21T14:37:17Z</dcterms:created>
  <dcterms:modified xsi:type="dcterms:W3CDTF">2013-10-20T17:01:12Z</dcterms:modified>
</cp:coreProperties>
</file>