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38"/>
  </p:handoutMasterIdLst>
  <p:sldIdLst>
    <p:sldId id="256" r:id="rId2"/>
    <p:sldId id="365" r:id="rId3"/>
    <p:sldId id="269" r:id="rId4"/>
    <p:sldId id="338" r:id="rId5"/>
    <p:sldId id="339" r:id="rId6"/>
    <p:sldId id="340" r:id="rId7"/>
    <p:sldId id="336" r:id="rId8"/>
    <p:sldId id="308" r:id="rId9"/>
    <p:sldId id="309" r:id="rId10"/>
    <p:sldId id="310" r:id="rId11"/>
    <p:sldId id="342" r:id="rId12"/>
    <p:sldId id="341" r:id="rId13"/>
    <p:sldId id="343" r:id="rId14"/>
    <p:sldId id="344" r:id="rId15"/>
    <p:sldId id="347" r:id="rId16"/>
    <p:sldId id="345" r:id="rId17"/>
    <p:sldId id="311" r:id="rId18"/>
    <p:sldId id="356" r:id="rId19"/>
    <p:sldId id="355" r:id="rId20"/>
    <p:sldId id="357" r:id="rId21"/>
    <p:sldId id="358" r:id="rId22"/>
    <p:sldId id="348" r:id="rId23"/>
    <p:sldId id="312" r:id="rId24"/>
    <p:sldId id="350" r:id="rId25"/>
    <p:sldId id="351" r:id="rId26"/>
    <p:sldId id="352" r:id="rId27"/>
    <p:sldId id="353" r:id="rId28"/>
    <p:sldId id="354" r:id="rId29"/>
    <p:sldId id="359" r:id="rId30"/>
    <p:sldId id="360" r:id="rId31"/>
    <p:sldId id="349" r:id="rId32"/>
    <p:sldId id="361" r:id="rId33"/>
    <p:sldId id="362" r:id="rId34"/>
    <p:sldId id="363" r:id="rId35"/>
    <p:sldId id="364" r:id="rId36"/>
    <p:sldId id="366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6699FF"/>
    <a:srgbClr val="996633"/>
    <a:srgbClr val="FF9966"/>
    <a:srgbClr val="0000FF"/>
    <a:srgbClr val="33CCCC"/>
    <a:srgbClr val="A5002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2535" autoAdjust="0"/>
    <p:restoredTop sz="90929"/>
  </p:normalViewPr>
  <p:slideViewPr>
    <p:cSldViewPr>
      <p:cViewPr>
        <p:scale>
          <a:sx n="100" d="100"/>
          <a:sy n="100" d="100"/>
        </p:scale>
        <p:origin x="63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9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Relationship Id="rId4" Type="http://schemas.openxmlformats.org/officeDocument/2006/relationships/image" Target="../media/image3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8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98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3884BBF-ED16-4A48-9750-3D4B3163A5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89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9E45F-5EBD-44EA-9ADC-A3FE82A7F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7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1905DB-D816-4A9C-9CEB-66E6A6763A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0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B9D65-2EAC-423A-A1C1-52511A2BAD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71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C470D-414D-4129-A4B7-C5664E36C1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45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C1901-260F-45ED-9223-B5D0EEC8A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65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7E7D3-BD9C-45E2-96E0-072AAFC7D0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59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CB181-B55C-4027-8F5F-E0DDBA2FF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997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751A7-412B-4632-918B-75F5AFC7F2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385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0BCBF-CE8A-4D7C-9BC7-9DFF47CEF1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1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3EFEB-F8A0-480A-AE6E-B94375C4D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F5FDF-D9EE-43F9-83E8-328597DB7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80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2B2BCCA-C4EA-4B60-BE34-0C7D48B0B2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6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8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33.png"/><Relationship Id="rId4" Type="http://schemas.openxmlformats.org/officeDocument/2006/relationships/image" Target="../media/image30.png"/><Relationship Id="rId9" Type="http://schemas.openxmlformats.org/officeDocument/2006/relationships/oleObject" Target="../embeddings/oleObject1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133600" y="2209800"/>
            <a:ext cx="5105400" cy="1524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Process</a:t>
            </a:r>
            <a:r>
              <a:rPr lang="en-US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/>
            </a:r>
            <a:br>
              <a:rPr lang="en-US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Charts</a:t>
            </a:r>
          </a:p>
        </p:txBody>
      </p:sp>
      <p:sp>
        <p:nvSpPr>
          <p:cNvPr id="9219" name="Text Box 8"/>
          <p:cNvSpPr txBox="1">
            <a:spLocks noChangeArrowheads="1"/>
          </p:cNvSpPr>
          <p:nvPr/>
        </p:nvSpPr>
        <p:spPr bwMode="auto">
          <a:xfrm>
            <a:off x="457200" y="54864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996633"/>
                </a:solidFill>
              </a:rPr>
              <a:t>Copyright (c) </a:t>
            </a:r>
            <a:r>
              <a:rPr lang="en-US" sz="1600" b="1" i="1" dirty="0" smtClean="0">
                <a:solidFill>
                  <a:srgbClr val="996633"/>
                </a:solidFill>
              </a:rPr>
              <a:t>2016 </a:t>
            </a:r>
            <a:r>
              <a:rPr lang="en-US" sz="1600" b="1" i="1" dirty="0">
                <a:solidFill>
                  <a:srgbClr val="996633"/>
                </a:solidFill>
              </a:rPr>
              <a:t>by The McGraw-Hill Companies.  This spreadsheet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</a:rPr>
              <a:t>Stats</a:t>
            </a:r>
            <a:r>
              <a:rPr lang="en-US" sz="1600" b="1" i="1" dirty="0">
                <a:solidFill>
                  <a:srgbClr val="996633"/>
                </a:solidFill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Example: </a:t>
            </a:r>
            <a:r>
              <a:rPr lang="en-US" sz="4800" b="1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np</a:t>
            </a: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-Chart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6223000" cy="41624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447800" y="5715000"/>
            <a:ext cx="5791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The centerline </a:t>
            </a:r>
            <a:r>
              <a:rPr lang="en-US" sz="1600" dirty="0" smtClean="0"/>
              <a:t>here is </a:t>
            </a:r>
            <a:r>
              <a:rPr lang="en-US" sz="1600" dirty="0"/>
              <a:t>225 (that is, 90% of 250).  This chart indicates that, despite some fluctuation, the proportion treated within 30 minutes remains within its control limits.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Example: p-Chart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71600"/>
            <a:ext cx="6172200" cy="41275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66800" y="5647362"/>
            <a:ext cx="7239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</a:t>
            </a:r>
            <a:r>
              <a:rPr lang="en-US" sz="1600" dirty="0" smtClean="0"/>
              <a:t>In this chart, the </a:t>
            </a:r>
            <a:r>
              <a:rPr lang="en-US" sz="1600" dirty="0"/>
              <a:t>centerline is 0.90 (the target proportion </a:t>
            </a:r>
            <a:r>
              <a:rPr lang="en-US" sz="1600" dirty="0" smtClean="0"/>
              <a:t>is 90%).  </a:t>
            </a:r>
            <a:r>
              <a:rPr lang="en-US" sz="1600" dirty="0"/>
              <a:t>Except for </a:t>
            </a:r>
            <a:r>
              <a:rPr lang="en-US" sz="1600" dirty="0" smtClean="0"/>
              <a:t>scaling </a:t>
            </a:r>
            <a:r>
              <a:rPr lang="en-US" sz="1600" dirty="0"/>
              <a:t>(dividing the total by 250) this </a:t>
            </a:r>
            <a:r>
              <a:rPr lang="en-US" sz="1600" i="1" dirty="0"/>
              <a:t>p</a:t>
            </a:r>
            <a:r>
              <a:rPr lang="en-US" sz="1600" dirty="0"/>
              <a:t>-chart is identical to the </a:t>
            </a:r>
            <a:r>
              <a:rPr lang="en-US" sz="1600" i="1" dirty="0" err="1"/>
              <a:t>np</a:t>
            </a:r>
            <a:r>
              <a:rPr lang="en-US" sz="1600" dirty="0"/>
              <a:t>-chart. </a:t>
            </a:r>
            <a:r>
              <a:rPr lang="en-US" sz="1600" dirty="0" smtClean="0"/>
              <a:t> Here, this </a:t>
            </a:r>
            <a:r>
              <a:rPr lang="en-US" sz="1600" dirty="0"/>
              <a:t>sample proportion </a:t>
            </a:r>
            <a:r>
              <a:rPr lang="en-US" sz="1600" dirty="0" smtClean="0"/>
              <a:t>fluctuates, but remains </a:t>
            </a:r>
            <a:r>
              <a:rPr lang="en-US" sz="1600" dirty="0"/>
              <a:t>within its control limits.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Limits for</a:t>
            </a:r>
            <a:b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err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np</a:t>
            </a: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-Chart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222240"/>
              </p:ext>
            </p:extLst>
          </p:nvPr>
        </p:nvGraphicFramePr>
        <p:xfrm>
          <a:off x="1241425" y="2849563"/>
          <a:ext cx="7058025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3" imgW="4140000" imgH="990360" progId="Equation.DSMT4">
                  <p:embed/>
                </p:oleObj>
              </mc:Choice>
              <mc:Fallback>
                <p:oleObj name="Equation" r:id="rId3" imgW="4140000" imgH="99036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1425" y="2849563"/>
                        <a:ext cx="7058025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Limits for</a:t>
            </a:r>
            <a:b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p-Chart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192349"/>
              </p:ext>
            </p:extLst>
          </p:nvPr>
        </p:nvGraphicFramePr>
        <p:xfrm>
          <a:off x="982663" y="2546350"/>
          <a:ext cx="7575550" cy="229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Equation" r:id="rId3" imgW="4444920" imgH="1346040" progId="Equation.DSMT4">
                  <p:embed/>
                </p:oleObj>
              </mc:Choice>
              <mc:Fallback>
                <p:oleObj name="Equation" r:id="rId3" imgW="4444920" imgH="1346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2663" y="2546350"/>
                        <a:ext cx="7575550" cy="229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I/MR Chart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838200" y="2057400"/>
            <a:ext cx="7315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Some manufacturing processes can be monitored continuously, obviating sampling.  Each individual measurement is plotted on an </a:t>
            </a:r>
            <a:r>
              <a:rPr lang="en-US" b="1" i="1">
                <a:solidFill>
                  <a:schemeClr val="accent2"/>
                </a:solidFill>
              </a:rPr>
              <a:t>I-chart</a:t>
            </a:r>
            <a:r>
              <a:rPr lang="en-US"/>
              <a:t>.  Since the sample size is </a:t>
            </a:r>
            <a:r>
              <a:rPr lang="en-US" i="1"/>
              <a:t>n </a:t>
            </a:r>
            <a:r>
              <a:rPr lang="en-US"/>
              <a:t>= 1, there is no range (</a:t>
            </a:r>
            <a:r>
              <a:rPr lang="en-US" i="1"/>
              <a:t>R</a:t>
            </a:r>
            <a:r>
              <a:rPr lang="en-US"/>
              <a:t>=</a:t>
            </a:r>
            <a:r>
              <a:rPr lang="en-US" i="1"/>
              <a:t>X</a:t>
            </a:r>
            <a:r>
              <a:rPr lang="en-US" baseline="-25000"/>
              <a:t>max</a:t>
            </a:r>
            <a:r>
              <a:rPr lang="en-US"/>
              <a:t>-</a:t>
            </a:r>
            <a:r>
              <a:rPr lang="en-US" i="1"/>
              <a:t>X</a:t>
            </a:r>
            <a:r>
              <a:rPr lang="en-US" baseline="-25000"/>
              <a:t>min</a:t>
            </a:r>
            <a:r>
              <a:rPr lang="en-US"/>
              <a:t>). Instead, we use a moving range and </a:t>
            </a:r>
            <a:r>
              <a:rPr lang="en-US" b="1" i="1">
                <a:solidFill>
                  <a:schemeClr val="accent2"/>
                </a:solidFill>
              </a:rPr>
              <a:t>MR-chart</a:t>
            </a:r>
            <a:r>
              <a:rPr lang="en-US"/>
              <a:t>.  The control limits are explained in advanced texts.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676400" y="5181600"/>
            <a:ext cx="5943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</a:t>
            </a:r>
            <a:r>
              <a:rPr lang="en-US" sz="1600" i="1" dirty="0"/>
              <a:t>I</a:t>
            </a:r>
            <a:r>
              <a:rPr lang="en-US" sz="1600" dirty="0"/>
              <a:t>-charts and </a:t>
            </a:r>
            <a:r>
              <a:rPr lang="en-US" sz="1600" i="1" dirty="0"/>
              <a:t>MR</a:t>
            </a:r>
            <a:r>
              <a:rPr lang="en-US" sz="1600" dirty="0"/>
              <a:t>-charts are usually paired.  The former reveals whether the process is tracking its centerline, while the latter reveals whether excessive variation exists.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I/MR Chart: Example</a:t>
            </a:r>
          </a:p>
        </p:txBody>
      </p:sp>
      <p:sp>
        <p:nvSpPr>
          <p:cNvPr id="19459" name="Text Box 1027"/>
          <p:cNvSpPr txBox="1">
            <a:spLocks noChangeArrowheads="1"/>
          </p:cNvSpPr>
          <p:nvPr/>
        </p:nvSpPr>
        <p:spPr bwMode="auto">
          <a:xfrm>
            <a:off x="1371600" y="2286000"/>
            <a:ext cx="63246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>
                <a:solidFill>
                  <a:schemeClr val="accent2"/>
                </a:solidFill>
              </a:rPr>
              <a:t>Example</a:t>
            </a:r>
            <a:r>
              <a:rPr lang="en-US" i="1">
                <a:solidFill>
                  <a:schemeClr val="accent2"/>
                </a:solidFill>
              </a:rPr>
              <a:t> </a:t>
            </a:r>
            <a:r>
              <a:rPr lang="en-US"/>
              <a:t> Manufactured tubing is to have a mean diameter of 15.00 mm.  The historical standard deviation of the manufacturing process is 0.002 mm.  A laser monitoring system eliminates the need for sampling, and measurements are taken automatically every minute. The observed diameter measurement and moving range are plotted on control charts. </a:t>
            </a:r>
          </a:p>
        </p:txBody>
      </p:sp>
      <p:pic>
        <p:nvPicPr>
          <p:cNvPr id="19460" name="Picture 1028" descr="j03012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953000"/>
            <a:ext cx="1830388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19200"/>
            <a:ext cx="6781800" cy="45354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2362200" y="5943600"/>
            <a:ext cx="4876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The process is tracking its centerline (</a:t>
            </a:r>
            <a:r>
              <a:rPr lang="en-US" sz="1600" i="1" dirty="0"/>
              <a:t>I</a:t>
            </a:r>
            <a:r>
              <a:rPr lang="en-US" sz="1600" dirty="0"/>
              <a:t>-chart) and variation does not appear excessive (</a:t>
            </a:r>
            <a:r>
              <a:rPr lang="en-US" sz="1600" i="1" dirty="0"/>
              <a:t>MR</a:t>
            </a:r>
            <a:r>
              <a:rPr lang="en-US" sz="1600" dirty="0"/>
              <a:t>-chart).</a:t>
            </a:r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228600"/>
            <a:ext cx="83820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Example: Tubing Diameter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X-Bar Chart</a:t>
            </a:r>
            <a:b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Tests for Pattern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066800" y="2057400"/>
            <a:ext cx="70866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0000FF"/>
                </a:solidFill>
              </a:rPr>
              <a:t>Rule 1  </a:t>
            </a:r>
            <a:r>
              <a:rPr lang="en-US"/>
              <a:t>Single point beyond 3 sigma	</a:t>
            </a:r>
          </a:p>
          <a:p>
            <a:endParaRPr lang="en-US" b="1">
              <a:solidFill>
                <a:srgbClr val="0000FF"/>
              </a:solidFill>
            </a:endParaRPr>
          </a:p>
          <a:p>
            <a:r>
              <a:rPr lang="en-US" b="1">
                <a:solidFill>
                  <a:srgbClr val="0000FF"/>
                </a:solidFill>
              </a:rPr>
              <a:t>Rule 2  </a:t>
            </a:r>
            <a:r>
              <a:rPr lang="en-US"/>
              <a:t>2 of 3 successive points beyond 2 sigma on 	 	 same side of centerline	</a:t>
            </a:r>
          </a:p>
          <a:p>
            <a:endParaRPr lang="en-US" b="1">
              <a:solidFill>
                <a:srgbClr val="0000FF"/>
              </a:solidFill>
            </a:endParaRPr>
          </a:p>
          <a:p>
            <a:r>
              <a:rPr lang="en-US" b="1">
                <a:solidFill>
                  <a:srgbClr val="0000FF"/>
                </a:solidFill>
              </a:rPr>
              <a:t>Rule 3  </a:t>
            </a:r>
            <a:r>
              <a:rPr lang="en-US"/>
              <a:t>4 of 5 successive points beyond 1 sigma on 	 	 same side of centerline	</a:t>
            </a:r>
          </a:p>
          <a:p>
            <a:endParaRPr lang="en-US" b="1">
              <a:solidFill>
                <a:srgbClr val="0000FF"/>
              </a:solidFill>
            </a:endParaRPr>
          </a:p>
          <a:p>
            <a:r>
              <a:rPr lang="en-US" b="1">
                <a:solidFill>
                  <a:srgbClr val="0000FF"/>
                </a:solidFill>
              </a:rPr>
              <a:t>Rule 4  </a:t>
            </a:r>
            <a:r>
              <a:rPr lang="en-US"/>
              <a:t>9 successive points on same side of centerline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Rule 1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286000"/>
            <a:ext cx="7086600" cy="33448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133600" y="1524000"/>
            <a:ext cx="472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0000FF"/>
                </a:solidFill>
              </a:rPr>
              <a:t>Rule 1  </a:t>
            </a:r>
            <a:r>
              <a:rPr lang="en-US"/>
              <a:t>Single point beyond 3 sigma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4267200" y="4876800"/>
            <a:ext cx="457200" cy="400692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V="1">
            <a:off x="3810000" y="5453691"/>
            <a:ext cx="493114" cy="566109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126026" y="6030930"/>
            <a:ext cx="1369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out of control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Rule 2</a:t>
            </a:r>
          </a:p>
        </p:txBody>
      </p:sp>
      <p:sp>
        <p:nvSpPr>
          <p:cNvPr id="23555" name="Rectangle 6"/>
          <p:cNvSpPr>
            <a:spLocks noChangeArrowheads="1"/>
          </p:cNvSpPr>
          <p:nvPr/>
        </p:nvSpPr>
        <p:spPr bwMode="auto">
          <a:xfrm>
            <a:off x="1600200" y="1371600"/>
            <a:ext cx="6096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Rule 2  </a:t>
            </a:r>
            <a:r>
              <a:rPr lang="en-US" dirty="0"/>
              <a:t>2 of 3 successive points beyond 2 sigma on  same side of centerline</a:t>
            </a:r>
          </a:p>
        </p:txBody>
      </p:sp>
      <p:pic>
        <p:nvPicPr>
          <p:cNvPr id="235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7543800" cy="35607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3765477" y="4712842"/>
            <a:ext cx="556519" cy="571500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 flipV="1">
            <a:off x="4267200" y="5286417"/>
            <a:ext cx="381000" cy="88064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904180" y="6179906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out of control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7" name="Text Box 1029"/>
          <p:cNvSpPr txBox="1">
            <a:spLocks noChangeArrowheads="1"/>
          </p:cNvSpPr>
          <p:nvPr/>
        </p:nvSpPr>
        <p:spPr bwMode="auto">
          <a:xfrm>
            <a:off x="2667000" y="2895600"/>
            <a:ext cx="42672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Rule 3</a:t>
            </a: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219200" y="1524000"/>
            <a:ext cx="6858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0000FF"/>
                </a:solidFill>
              </a:rPr>
              <a:t>Rule 3  </a:t>
            </a:r>
            <a:r>
              <a:rPr lang="en-US"/>
              <a:t>4 of 5 successive points beyond 1 sigma on same side of centerline</a:t>
            </a:r>
          </a:p>
        </p:txBody>
      </p:sp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90800"/>
            <a:ext cx="7086600" cy="3344863"/>
          </a:xfrm>
          <a:prstGeom prst="rect">
            <a:avLst/>
          </a:prstGeom>
          <a:noFill/>
          <a:ln w="9525">
            <a:solidFill>
              <a:srgbClr val="33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2667000" y="3265470"/>
            <a:ext cx="887430" cy="762000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 flipV="1">
            <a:off x="3276600" y="4191000"/>
            <a:ext cx="609600" cy="198120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276600" y="6167063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out of control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Rule 4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219200" y="1524000"/>
            <a:ext cx="6858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>
                <a:solidFill>
                  <a:srgbClr val="0000FF"/>
                </a:solidFill>
              </a:rPr>
              <a:t>Rule 4  </a:t>
            </a:r>
            <a:r>
              <a:rPr lang="en-US"/>
              <a:t>9 successive points on same side of centerline</a:t>
            </a:r>
          </a:p>
          <a:p>
            <a:endParaRPr lang="en-US"/>
          </a:p>
        </p:txBody>
      </p:sp>
      <p:pic>
        <p:nvPicPr>
          <p:cNvPr id="2560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98" y="2457236"/>
            <a:ext cx="7391400" cy="35401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4446570" y="3913598"/>
            <a:ext cx="1268430" cy="1143000"/>
          </a:xfrm>
          <a:prstGeom prst="ellipse">
            <a:avLst/>
          </a:prstGeom>
          <a:solidFill>
            <a:schemeClr val="accent1">
              <a:alpha val="23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V="1">
            <a:off x="3886200" y="4953000"/>
            <a:ext cx="990600" cy="121920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3276600" y="6167063"/>
            <a:ext cx="1371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out of control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Other Pattern Tests</a:t>
            </a: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1295400" y="1371600"/>
            <a:ext cx="6096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>
                <a:solidFill>
                  <a:srgbClr val="A50021"/>
                </a:solidFill>
              </a:rPr>
              <a:t>Note</a:t>
            </a:r>
            <a:r>
              <a:rPr lang="en-US" sz="2000"/>
              <a:t> Other rules of thumb are possible.  Here are MINITAB’s versatile tests for pattern for </a:t>
            </a:r>
            <a:r>
              <a:rPr lang="en-US" sz="2000" i="1"/>
              <a:t>X</a:t>
            </a:r>
            <a:r>
              <a:rPr lang="en-US" sz="2000"/>
              <a:t>-bar/</a:t>
            </a:r>
            <a:r>
              <a:rPr lang="en-US" sz="2000" i="1"/>
              <a:t>R</a:t>
            </a:r>
            <a:r>
              <a:rPr lang="en-US" sz="2000"/>
              <a:t> charts.</a:t>
            </a:r>
            <a:r>
              <a:rPr lang="en-US"/>
              <a:t>  </a:t>
            </a:r>
          </a:p>
        </p:txBody>
      </p:sp>
      <p:pic>
        <p:nvPicPr>
          <p:cNvPr id="2662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286000"/>
            <a:ext cx="42291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Violations</a:t>
            </a:r>
          </a:p>
        </p:txBody>
      </p:sp>
      <p:sp>
        <p:nvSpPr>
          <p:cNvPr id="27651" name="Rectangle 1060"/>
          <p:cNvSpPr>
            <a:spLocks noChangeArrowheads="1"/>
          </p:cNvSpPr>
          <p:nvPr/>
        </p:nvSpPr>
        <p:spPr bwMode="auto">
          <a:xfrm>
            <a:off x="762000" y="1447800"/>
            <a:ext cx="792480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Cycle </a:t>
            </a:r>
            <a:r>
              <a:rPr lang="en-US" sz="2000"/>
              <a:t>Observations follow a cyclic pattern (several above centerline followed by several below the centerline). Detected visually or by runs test.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Oscillation </a:t>
            </a:r>
            <a:r>
              <a:rPr lang="en-US" sz="2000"/>
              <a:t>Observations tend to alternate above and below the centerline. Detected visually or using a runs test.	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Instability </a:t>
            </a:r>
            <a:r>
              <a:rPr lang="en-US" sz="2000"/>
              <a:t>Observations vary more than expected so the points lie too far from the centerline. Detected by rules 1-3 or from the R-chart.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Level shift </a:t>
            </a:r>
            <a:r>
              <a:rPr lang="en-US" sz="2000"/>
              <a:t>Observations shift abruptly to a level above (or below) the centerline and then stay there. Detected by rules 1-4. Can resemble trend.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Trend </a:t>
            </a:r>
            <a:r>
              <a:rPr lang="en-US" sz="2000"/>
              <a:t>Observations drift slowly either upward or downward. Detected by rules 1-4 or by visual inspection. Can resemble level shift.</a:t>
            </a:r>
          </a:p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FF"/>
                </a:solidFill>
              </a:rPr>
              <a:t>Mixture </a:t>
            </a:r>
            <a:r>
              <a:rPr lang="en-US" sz="2000"/>
              <a:t>Observations come from two or more populations which are different. Similar to instability. May be hard to detect.</a:t>
            </a:r>
          </a:p>
        </p:txBody>
      </p:sp>
      <p:pic>
        <p:nvPicPr>
          <p:cNvPr id="27652" name="Picture 5" descr="Police 32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28600"/>
            <a:ext cx="1066800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143000"/>
            <a:ext cx="6324600" cy="42291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Instability</a:t>
            </a: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457200" y="5410200"/>
            <a:ext cx="47244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dirty="0"/>
              <a:t>Test Results for I Chart</a:t>
            </a:r>
          </a:p>
          <a:p>
            <a:r>
              <a:rPr lang="en-US" sz="1400" dirty="0"/>
              <a:t>TEST 5. 2 out of 3 points more than 2 </a:t>
            </a:r>
            <a:r>
              <a:rPr lang="en-US" sz="1400" dirty="0" err="1"/>
              <a:t>sigmas</a:t>
            </a:r>
            <a:r>
              <a:rPr lang="en-US" sz="1400" dirty="0"/>
              <a:t> from center line</a:t>
            </a:r>
          </a:p>
          <a:p>
            <a:r>
              <a:rPr lang="en-US" sz="1400" dirty="0"/>
              <a:t>Test Failed at points: 66 98 </a:t>
            </a:r>
          </a:p>
          <a:p>
            <a:endParaRPr lang="en-US" sz="1400" dirty="0"/>
          </a:p>
          <a:p>
            <a:r>
              <a:rPr lang="en-US" sz="1400" dirty="0"/>
              <a:t>TEST 6. 4 out of 5 points more than 1 sigma from center line</a:t>
            </a:r>
          </a:p>
          <a:p>
            <a:r>
              <a:rPr lang="en-US" sz="1400" dirty="0"/>
              <a:t>Test Failed at points: 87 98 99</a:t>
            </a:r>
          </a:p>
        </p:txBody>
      </p:sp>
      <p:sp>
        <p:nvSpPr>
          <p:cNvPr id="28677" name="Text Box 7"/>
          <p:cNvSpPr txBox="1">
            <a:spLocks noChangeArrowheads="1"/>
          </p:cNvSpPr>
          <p:nvPr/>
        </p:nvSpPr>
        <p:spPr bwMode="auto">
          <a:xfrm>
            <a:off x="6096000" y="5410200"/>
            <a:ext cx="27432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dirty="0"/>
              <a:t>Test Results for MR Chart</a:t>
            </a:r>
          </a:p>
          <a:p>
            <a:r>
              <a:rPr lang="en-US" sz="1400" dirty="0"/>
              <a:t>TEST 1. One point more than 3.00 </a:t>
            </a:r>
            <a:r>
              <a:rPr lang="en-US" sz="1400" dirty="0" err="1"/>
              <a:t>sigmas</a:t>
            </a:r>
            <a:r>
              <a:rPr lang="en-US" sz="1400" dirty="0"/>
              <a:t> from center line.</a:t>
            </a:r>
          </a:p>
          <a:p>
            <a:r>
              <a:rPr lang="en-US" sz="1400" dirty="0"/>
              <a:t>Test Failed at points: 65 67 77 78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Trend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6400800" cy="42814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304800" y="5562600"/>
            <a:ext cx="41148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/>
              <a:t>Test Results for I Chart</a:t>
            </a:r>
          </a:p>
          <a:p>
            <a:r>
              <a:rPr lang="en-US" sz="1400"/>
              <a:t>TEST 2. 9 points in a row on same side of center line.</a:t>
            </a:r>
          </a:p>
          <a:p>
            <a:r>
              <a:rPr lang="en-US" sz="1400"/>
              <a:t>Test Failed at points: 12 86 87 88 89 90 91 92 93 94 </a:t>
            </a:r>
          </a:p>
        </p:txBody>
      </p:sp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5105400" y="5562600"/>
            <a:ext cx="4038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/>
              <a:t>Test Results for MR Chart</a:t>
            </a:r>
          </a:p>
          <a:p>
            <a:r>
              <a:rPr lang="en-US" sz="1400"/>
              <a:t>TEST 2. 9 points in a row on same side of center line.</a:t>
            </a:r>
          </a:p>
          <a:p>
            <a:r>
              <a:rPr lang="en-US" sz="1400"/>
              <a:t>Test Failed at points: 10 11 12 13 14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7543800" y="2763926"/>
            <a:ext cx="1447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Note  </a:t>
            </a:r>
            <a:r>
              <a:rPr lang="en-US" sz="1600" dirty="0"/>
              <a:t>Easily mistaken for level shift.</a:t>
            </a:r>
          </a:p>
        </p:txBody>
      </p:sp>
      <p:pic>
        <p:nvPicPr>
          <p:cNvPr id="8194" name="Picture 2" descr="C:\Users\Blythe\AppData\Local\Microsoft\Windows\Temporary Internet Files\Content.IE5\KQKNC4A4\MC900446060[3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913" y="2209800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Level Shift</a:t>
            </a:r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5943600" cy="39751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457200" y="5410200"/>
            <a:ext cx="4038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/>
              <a:t>Test Results for I Chart</a:t>
            </a:r>
          </a:p>
          <a:p>
            <a:r>
              <a:rPr lang="en-US" sz="1400"/>
              <a:t>TEST 2. 9 points in a row on same side of center line.</a:t>
            </a:r>
          </a:p>
          <a:p>
            <a:r>
              <a:rPr lang="en-US" sz="1400"/>
              <a:t>Test Failed at points: 49 87 97 98 99 </a:t>
            </a: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4876800" y="5486400"/>
            <a:ext cx="4038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/>
              <a:t>Test Results for MR Chart</a:t>
            </a:r>
          </a:p>
          <a:p>
            <a:r>
              <a:rPr lang="en-US" sz="1400"/>
              <a:t>TEST 2. 9 points in a row on same side of center line.</a:t>
            </a:r>
          </a:p>
          <a:p>
            <a:r>
              <a:rPr lang="en-US" sz="1400"/>
              <a:t>Test Failed at points: 30 </a:t>
            </a:r>
          </a:p>
        </p:txBody>
      </p:sp>
      <p:sp>
        <p:nvSpPr>
          <p:cNvPr id="30726" name="Text Box 8"/>
          <p:cNvSpPr txBox="1">
            <a:spLocks noChangeArrowheads="1"/>
          </p:cNvSpPr>
          <p:nvPr/>
        </p:nvSpPr>
        <p:spPr bwMode="auto">
          <a:xfrm>
            <a:off x="7467600" y="2667000"/>
            <a:ext cx="1447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Note  </a:t>
            </a:r>
            <a:r>
              <a:rPr lang="en-US" sz="1600" dirty="0"/>
              <a:t>Easily mistaken for trend.</a:t>
            </a:r>
          </a:p>
        </p:txBody>
      </p:sp>
      <p:pic>
        <p:nvPicPr>
          <p:cNvPr id="7" name="Picture 2" descr="C:\Users\Blythe\AppData\Local\Microsoft\Windows\Temporary Internet Files\Content.IE5\KQKNC4A4\MC900446060[3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100174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Cycle</a:t>
            </a:r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453188" cy="30464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1524000" y="5181600"/>
            <a:ext cx="65532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i="1" dirty="0" smtClean="0">
                <a:solidFill>
                  <a:srgbClr val="C00000"/>
                </a:solidFill>
              </a:rPr>
              <a:t>Comment </a:t>
            </a:r>
            <a:r>
              <a:rPr lang="en-US" sz="1600" dirty="0" smtClean="0"/>
              <a:t>Visual </a:t>
            </a:r>
            <a:r>
              <a:rPr lang="en-US" sz="1600" dirty="0"/>
              <a:t>inspection suggests series of runs above centerline followed by series of runs below centerline.  For a chart showing </a:t>
            </a:r>
            <a:r>
              <a:rPr lang="en-US" sz="1600" i="1" dirty="0"/>
              <a:t>m</a:t>
            </a:r>
            <a:r>
              <a:rPr lang="en-US" sz="1600" dirty="0"/>
              <a:t> samples, the expected number of centerline crossings would </a:t>
            </a:r>
            <a:r>
              <a:rPr lang="en-US" sz="1600" dirty="0" smtClean="0"/>
              <a:t>be roughly  </a:t>
            </a:r>
            <a:r>
              <a:rPr lang="en-US" sz="1600" i="1" dirty="0"/>
              <a:t>m</a:t>
            </a:r>
            <a:r>
              <a:rPr lang="en-US" sz="1600" dirty="0"/>
              <a:t>/2 +1.  For these 50 samples, we see only 19 crossings but would expect 26.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Oscillation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1524000" y="5181600"/>
            <a:ext cx="68580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dirty="0"/>
              <a:t>Visual inspection suggests alternating means above and below centerline.  For a chart showing </a:t>
            </a:r>
            <a:r>
              <a:rPr lang="en-US" sz="1600" i="1" dirty="0"/>
              <a:t>m</a:t>
            </a:r>
            <a:r>
              <a:rPr lang="en-US" sz="1600" dirty="0"/>
              <a:t> samples, the expected number of centerline crossings would be </a:t>
            </a:r>
            <a:r>
              <a:rPr lang="en-US" sz="1600" dirty="0" smtClean="0"/>
              <a:t>roughly </a:t>
            </a:r>
            <a:r>
              <a:rPr lang="en-US" sz="1600" i="1" dirty="0" smtClean="0"/>
              <a:t>m</a:t>
            </a:r>
            <a:r>
              <a:rPr lang="en-US" sz="1600" dirty="0" smtClean="0"/>
              <a:t>/2 </a:t>
            </a:r>
            <a:r>
              <a:rPr lang="en-US" sz="1600" dirty="0"/>
              <a:t>+1.  For these 50 samples, we see 40 crossings but would expect only 26 (it’s hard to count some of the crossings but we’ll call it 40).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52600"/>
            <a:ext cx="6858000" cy="32369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Runs Test</a:t>
            </a:r>
          </a:p>
        </p:txBody>
      </p:sp>
      <p:graphicFrame>
        <p:nvGraphicFramePr>
          <p:cNvPr id="5122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489475"/>
              </p:ext>
            </p:extLst>
          </p:nvPr>
        </p:nvGraphicFramePr>
        <p:xfrm>
          <a:off x="2820988" y="3219450"/>
          <a:ext cx="2084387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3" imgW="1143000" imgH="660240" progId="Equation.DSMT4">
                  <p:embed/>
                </p:oleObj>
              </mc:Choice>
              <mc:Fallback>
                <p:oleObj name="Equation" r:id="rId3" imgW="1143000" imgH="660240" progId="Equation.DSMT4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988" y="3219450"/>
                        <a:ext cx="2084387" cy="1204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04479"/>
              </p:ext>
            </p:extLst>
          </p:nvPr>
        </p:nvGraphicFramePr>
        <p:xfrm>
          <a:off x="2833688" y="4972050"/>
          <a:ext cx="2084387" cy="113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5" imgW="1143000" imgH="622080" progId="Equation.DSMT4">
                  <p:embed/>
                </p:oleObj>
              </mc:Choice>
              <mc:Fallback>
                <p:oleObj name="Equation" r:id="rId5" imgW="1143000" imgH="6220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3688" y="4972050"/>
                        <a:ext cx="2084387" cy="113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1295400" y="1676400"/>
            <a:ext cx="63246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Patterns of cycle and oscillation may not violate any of the usual rules. A more sensitive test for cycle or oscillation is the </a:t>
            </a:r>
            <a:r>
              <a:rPr lang="en-US" sz="1800" i="1">
                <a:solidFill>
                  <a:srgbClr val="A50021"/>
                </a:solidFill>
              </a:rPr>
              <a:t>runs test</a:t>
            </a:r>
            <a:r>
              <a:rPr lang="en-US" sz="1800"/>
              <a:t>.  For m samples, the expected number of centerline crossings is m/2+1.  If m is reasonably large, we count the actual number of centerline crossings R and compute a test statistic: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1143000" y="4419600"/>
            <a:ext cx="6324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If m is reasonably large, an approximate result is: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Control Charts</a:t>
            </a:r>
          </a:p>
        </p:txBody>
      </p:sp>
      <p:sp>
        <p:nvSpPr>
          <p:cNvPr id="11267" name="Rectangle 324"/>
          <p:cNvSpPr>
            <a:spLocks noChangeArrowheads="1"/>
          </p:cNvSpPr>
          <p:nvPr/>
        </p:nvSpPr>
        <p:spPr bwMode="auto">
          <a:xfrm>
            <a:off x="2286000" y="5410200"/>
            <a:ext cx="426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5685" name="Text Box 325"/>
          <p:cNvSpPr txBox="1">
            <a:spLocks noChangeArrowheads="1"/>
          </p:cNvSpPr>
          <p:nvPr/>
        </p:nvSpPr>
        <p:spPr bwMode="auto">
          <a:xfrm>
            <a:off x="2743200" y="5410200"/>
            <a:ext cx="4267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i="1" dirty="0" smtClean="0">
                <a:solidFill>
                  <a:srgbClr val="A50021"/>
                </a:solidFill>
              </a:rPr>
              <a:t>Note</a:t>
            </a:r>
            <a:r>
              <a:rPr lang="en-US" sz="1600" dirty="0" smtClean="0"/>
              <a:t>  </a:t>
            </a:r>
            <a:r>
              <a:rPr lang="en-US" sz="1600" dirty="0"/>
              <a:t>Variable charts are shown in blue, attribute charts in yellow, and zone charts in purple.</a:t>
            </a:r>
          </a:p>
        </p:txBody>
      </p:sp>
      <p:pic>
        <p:nvPicPr>
          <p:cNvPr id="11269" name="Picture 3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7924800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Runs Test: Example</a:t>
            </a:r>
          </a:p>
        </p:txBody>
      </p:sp>
      <p:graphicFrame>
        <p:nvGraphicFramePr>
          <p:cNvPr id="6146" name="Object 0"/>
          <p:cNvGraphicFramePr>
            <a:graphicFrameLocks noChangeAspect="1"/>
          </p:cNvGraphicFramePr>
          <p:nvPr/>
        </p:nvGraphicFramePr>
        <p:xfrm>
          <a:off x="1771650" y="2362200"/>
          <a:ext cx="5349875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Equation" r:id="rId3" imgW="2933640" imgH="596880" progId="Equation.3">
                  <p:embed/>
                </p:oleObj>
              </mc:Choice>
              <mc:Fallback>
                <p:oleObj name="Equation" r:id="rId3" imgW="2933640" imgH="596880" progId="Equation.3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1650" y="2362200"/>
                        <a:ext cx="5349875" cy="108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1"/>
          <p:cNvGraphicFramePr>
            <a:graphicFrameLocks noChangeAspect="1"/>
          </p:cNvGraphicFramePr>
          <p:nvPr/>
        </p:nvGraphicFramePr>
        <p:xfrm>
          <a:off x="1684338" y="4191000"/>
          <a:ext cx="52768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5" imgW="2895480" imgH="558720" progId="Equation.3">
                  <p:embed/>
                </p:oleObj>
              </mc:Choice>
              <mc:Fallback>
                <p:oleObj name="Equation" r:id="rId5" imgW="2895480" imgH="55872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338" y="4191000"/>
                        <a:ext cx="527685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95400" y="1676400"/>
            <a:ext cx="632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For 50 samples, we observe 40 centerline crossings.  The runs test statistic is: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066800" y="3733800"/>
            <a:ext cx="662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Since m is reasonably large, the approximate normal test statistic is: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066800" y="5486400"/>
            <a:ext cx="6705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Either result shows that the observed number of runs is almost four standard deviations above its expectation, suggesting that oscillation exists (positive sign).  A negative sign would suggest cycle.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Other Control Charts</a:t>
            </a:r>
          </a:p>
        </p:txBody>
      </p:sp>
      <p:sp>
        <p:nvSpPr>
          <p:cNvPr id="7175" name="Text Box 4"/>
          <p:cNvSpPr txBox="1">
            <a:spLocks noChangeArrowheads="1"/>
          </p:cNvSpPr>
          <p:nvPr/>
        </p:nvSpPr>
        <p:spPr bwMode="auto">
          <a:xfrm>
            <a:off x="1600200" y="5562600"/>
            <a:ext cx="47244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Note</a:t>
            </a:r>
            <a:r>
              <a:rPr lang="en-US" sz="1600" dirty="0"/>
              <a:t> There are many types of control charts. Here are some offered by MINITAB.</a:t>
            </a:r>
            <a:r>
              <a:rPr lang="en-US" sz="1800" dirty="0"/>
              <a:t>  </a:t>
            </a:r>
            <a:r>
              <a:rPr lang="en-US" sz="1600" dirty="0"/>
              <a:t>If you want to learn about them, you’ll need to take a specialized class.</a:t>
            </a:r>
          </a:p>
        </p:txBody>
      </p:sp>
      <p:graphicFrame>
        <p:nvGraphicFramePr>
          <p:cNvPr id="7170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551149"/>
              </p:ext>
            </p:extLst>
          </p:nvPr>
        </p:nvGraphicFramePr>
        <p:xfrm>
          <a:off x="1515438" y="1631950"/>
          <a:ext cx="2624762" cy="226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7" name="Bitmap Image" r:id="rId3" imgW="2019048" imgH="1743318" progId="Paint.Picture">
                  <p:embed/>
                </p:oleObj>
              </mc:Choice>
              <mc:Fallback>
                <p:oleObj name="Bitmap Image" r:id="rId3" imgW="2019048" imgH="1743318" progId="Paint.Picture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5438" y="1631950"/>
                        <a:ext cx="2624762" cy="2266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788944"/>
              </p:ext>
            </p:extLst>
          </p:nvPr>
        </p:nvGraphicFramePr>
        <p:xfrm>
          <a:off x="5486400" y="1631950"/>
          <a:ext cx="1853514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Bitmap Image" r:id="rId5" imgW="1428949" imgH="1057423" progId="Paint.Picture">
                  <p:embed/>
                </p:oleObj>
              </mc:Choice>
              <mc:Fallback>
                <p:oleObj name="Bitmap Image" r:id="rId5" imgW="1428949" imgH="1057423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631950"/>
                        <a:ext cx="1853514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085252"/>
              </p:ext>
            </p:extLst>
          </p:nvPr>
        </p:nvGraphicFramePr>
        <p:xfrm>
          <a:off x="5389391" y="3765550"/>
          <a:ext cx="1163809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Bitmap Image" r:id="rId7" imgW="895238" imgH="1000000" progId="Paint.Picture">
                  <p:embed/>
                </p:oleObj>
              </mc:Choice>
              <mc:Fallback>
                <p:oleObj name="Bitmap Image" r:id="rId7" imgW="895238" imgH="100000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9391" y="3765550"/>
                        <a:ext cx="1163809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045899"/>
              </p:ext>
            </p:extLst>
          </p:nvPr>
        </p:nvGraphicFramePr>
        <p:xfrm>
          <a:off x="1409700" y="4393994"/>
          <a:ext cx="1969092" cy="916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Bitmap Image" r:id="rId9" imgW="1514686" imgH="704948" progId="Paint.Picture">
                  <p:embed/>
                </p:oleObj>
              </mc:Choice>
              <mc:Fallback>
                <p:oleObj name="Bitmap Image" r:id="rId9" imgW="1514686" imgH="704948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9700" y="4393994"/>
                        <a:ext cx="1969092" cy="9164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11"/>
          <p:cNvSpPr txBox="1">
            <a:spLocks noChangeArrowheads="1"/>
          </p:cNvSpPr>
          <p:nvPr/>
        </p:nvSpPr>
        <p:spPr bwMode="auto">
          <a:xfrm>
            <a:off x="1219200" y="1295400"/>
            <a:ext cx="2743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Variable charts for subgroups</a:t>
            </a:r>
          </a:p>
        </p:txBody>
      </p:sp>
      <p:sp>
        <p:nvSpPr>
          <p:cNvPr id="7177" name="Text Box 12"/>
          <p:cNvSpPr txBox="1">
            <a:spLocks noChangeArrowheads="1"/>
          </p:cNvSpPr>
          <p:nvPr/>
        </p:nvSpPr>
        <p:spPr bwMode="auto">
          <a:xfrm>
            <a:off x="5181600" y="1295400"/>
            <a:ext cx="2743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>
                <a:solidFill>
                  <a:srgbClr val="A50021"/>
                </a:solidFill>
              </a:rPr>
              <a:t>Variable charts for individuals</a:t>
            </a:r>
          </a:p>
        </p:txBody>
      </p:sp>
      <p:sp>
        <p:nvSpPr>
          <p:cNvPr id="7178" name="Text Box 13"/>
          <p:cNvSpPr txBox="1">
            <a:spLocks noChangeArrowheads="1"/>
          </p:cNvSpPr>
          <p:nvPr/>
        </p:nvSpPr>
        <p:spPr bwMode="auto">
          <a:xfrm>
            <a:off x="1219200" y="4098925"/>
            <a:ext cx="2743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Time-weighted variable charts</a:t>
            </a:r>
          </a:p>
        </p:txBody>
      </p:sp>
      <p:sp>
        <p:nvSpPr>
          <p:cNvPr id="7179" name="Text Box 14"/>
          <p:cNvSpPr txBox="1">
            <a:spLocks noChangeArrowheads="1"/>
          </p:cNvSpPr>
          <p:nvPr/>
        </p:nvSpPr>
        <p:spPr bwMode="auto">
          <a:xfrm>
            <a:off x="5257800" y="3429000"/>
            <a:ext cx="152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Attribute charts</a:t>
            </a:r>
          </a:p>
        </p:txBody>
      </p:sp>
      <p:pic>
        <p:nvPicPr>
          <p:cNvPr id="7180" name="Picture 15" descr="Business 234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111625"/>
            <a:ext cx="1828800" cy="1952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457200"/>
            <a:ext cx="83058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Service Sector?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295400" y="2057400"/>
            <a:ext cx="723900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In services such as health care, the usual control charts may not apply because</a:t>
            </a:r>
          </a:p>
          <a:p>
            <a:pPr lvl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1600" b="1">
                <a:solidFill>
                  <a:srgbClr val="996633"/>
                </a:solidFill>
                <a:latin typeface="Arial" charset="0"/>
              </a:rPr>
              <a:t>   processes may not be repetitive</a:t>
            </a:r>
          </a:p>
          <a:p>
            <a:pPr lvl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1600" b="1">
                <a:solidFill>
                  <a:srgbClr val="996633"/>
                </a:solidFill>
                <a:latin typeface="Arial" charset="0"/>
              </a:rPr>
              <a:t>   sample size may vary from sample to sample</a:t>
            </a:r>
          </a:p>
          <a:p>
            <a:pPr lvl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1600" b="1">
                <a:solidFill>
                  <a:srgbClr val="996633"/>
                </a:solidFill>
                <a:latin typeface="Arial" charset="0"/>
              </a:rPr>
              <a:t>   sample intervals may be irregular</a:t>
            </a:r>
          </a:p>
          <a:p>
            <a:pPr lvl="1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1600" b="1">
                <a:solidFill>
                  <a:srgbClr val="996633"/>
                </a:solidFill>
                <a:latin typeface="Arial" charset="0"/>
              </a:rPr>
              <a:t>  t here is no </a:t>
            </a:r>
            <a:r>
              <a:rPr lang="en-US" sz="1600" b="1" i="1">
                <a:solidFill>
                  <a:srgbClr val="996633"/>
                </a:solidFill>
                <a:latin typeface="Arial" charset="0"/>
              </a:rPr>
              <a:t>a priori</a:t>
            </a:r>
            <a:r>
              <a:rPr lang="en-US" sz="1600" b="1">
                <a:solidFill>
                  <a:srgbClr val="996633"/>
                </a:solidFill>
                <a:latin typeface="Arial" charset="0"/>
              </a:rPr>
              <a:t> benchmark to meet.</a:t>
            </a:r>
          </a:p>
          <a:p>
            <a:pPr>
              <a:spcBef>
                <a:spcPct val="50000"/>
              </a:spcBef>
            </a:pPr>
            <a:r>
              <a:rPr lang="en-US" sz="2000"/>
              <a:t>Alternatives include (1) a time plot showing a statistic surrounded by its confidence interval (e.g., mean or proportion), (2) a box plot over time (for a numerical variable such as waiting time), or (3) a plot of percentiles of the raw data over time (e.g., 10, 25, 50, 75, 90).</a:t>
            </a:r>
            <a:r>
              <a:rPr lang="en-US" sz="1800"/>
              <a:t>  </a:t>
            </a:r>
          </a:p>
        </p:txBody>
      </p:sp>
      <p:pic>
        <p:nvPicPr>
          <p:cNvPr id="33796" name="Picture 5" descr="Health &amp; Medical 45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743200"/>
            <a:ext cx="1219200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Simple Time Plot</a:t>
            </a:r>
          </a:p>
        </p:txBody>
      </p:sp>
      <p:pic>
        <p:nvPicPr>
          <p:cNvPr id="34819" name="Picture 1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80010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Hi-Lo Plot</a:t>
            </a:r>
          </a:p>
        </p:txBody>
      </p:sp>
      <p:pic>
        <p:nvPicPr>
          <p:cNvPr id="3584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848600" cy="529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Box Plots Over Time</a:t>
            </a: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543800" cy="50466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Summary</a:t>
            </a:r>
          </a:p>
        </p:txBody>
      </p:sp>
      <p:pic>
        <p:nvPicPr>
          <p:cNvPr id="37891" name="Picture 7" descr="Business 28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886200"/>
            <a:ext cx="2962275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Text Box 8"/>
          <p:cNvSpPr txBox="1">
            <a:spLocks noChangeArrowheads="1"/>
          </p:cNvSpPr>
          <p:nvPr/>
        </p:nvSpPr>
        <p:spPr bwMode="auto">
          <a:xfrm>
            <a:off x="1066800" y="1600200"/>
            <a:ext cx="6858000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en-US"/>
              <a:t>  Control charts help you track change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en-US"/>
              <a:t>  Control charts were developed for manufacturing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en-US"/>
              <a:t>  Control charts can also be used in services</a:t>
            </a:r>
          </a:p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en-US"/>
              <a:t>  Creative modifications may be needed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305800" cy="1143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Limits Illustrated</a:t>
            </a: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67000"/>
            <a:ext cx="815340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5638800" y="1752600"/>
            <a:ext cx="2971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>
                <a:solidFill>
                  <a:schemeClr val="accent1"/>
                </a:solidFill>
              </a:rPr>
              <a:t>Centerline</a:t>
            </a:r>
            <a:r>
              <a:rPr lang="en-US" sz="1600"/>
              <a:t>  The intended target specification or historical mean</a:t>
            </a:r>
          </a:p>
        </p:txBody>
      </p:sp>
      <p:sp>
        <p:nvSpPr>
          <p:cNvPr id="12293" name="Text Box 7"/>
          <p:cNvSpPr txBox="1">
            <a:spLocks noChangeArrowheads="1"/>
          </p:cNvSpPr>
          <p:nvPr/>
        </p:nvSpPr>
        <p:spPr bwMode="auto">
          <a:xfrm>
            <a:off x="3429000" y="5257800"/>
            <a:ext cx="2743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FF0000"/>
                </a:solidFill>
              </a:rPr>
              <a:t>Lower Control Limit</a:t>
            </a:r>
            <a:r>
              <a:rPr lang="en-US" sz="1600" dirty="0"/>
              <a:t>  Sample means rarely are below LCL</a:t>
            </a:r>
          </a:p>
        </p:txBody>
      </p:sp>
      <p:sp>
        <p:nvSpPr>
          <p:cNvPr id="12294" name="Text Box 8"/>
          <p:cNvSpPr txBox="1">
            <a:spLocks noChangeArrowheads="1"/>
          </p:cNvSpPr>
          <p:nvPr/>
        </p:nvSpPr>
        <p:spPr bwMode="auto">
          <a:xfrm>
            <a:off x="533400" y="1752600"/>
            <a:ext cx="2743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>
                <a:solidFill>
                  <a:srgbClr val="FF0000"/>
                </a:solidFill>
              </a:rPr>
              <a:t>Upper Control Limit</a:t>
            </a:r>
            <a:r>
              <a:rPr lang="en-US" sz="1600"/>
              <a:t>  Sample means rarely are above UCL</a:t>
            </a:r>
          </a:p>
        </p:txBody>
      </p:sp>
      <p:sp>
        <p:nvSpPr>
          <p:cNvPr id="12295" name="Line 9"/>
          <p:cNvSpPr>
            <a:spLocks noChangeShapeType="1"/>
          </p:cNvSpPr>
          <p:nvPr/>
        </p:nvSpPr>
        <p:spPr bwMode="auto">
          <a:xfrm>
            <a:off x="1828800" y="2286000"/>
            <a:ext cx="193675" cy="798513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6" name="Line 10"/>
          <p:cNvSpPr>
            <a:spLocks noChangeShapeType="1"/>
          </p:cNvSpPr>
          <p:nvPr/>
        </p:nvSpPr>
        <p:spPr bwMode="auto">
          <a:xfrm>
            <a:off x="7467600" y="2286000"/>
            <a:ext cx="381000" cy="14478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97" name="Line 11"/>
          <p:cNvSpPr>
            <a:spLocks noChangeShapeType="1"/>
          </p:cNvSpPr>
          <p:nvPr/>
        </p:nvSpPr>
        <p:spPr bwMode="auto">
          <a:xfrm flipV="1">
            <a:off x="5029200" y="4616450"/>
            <a:ext cx="93663" cy="64135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 Box 1029"/>
          <p:cNvSpPr txBox="1">
            <a:spLocks noChangeArrowheads="1"/>
          </p:cNvSpPr>
          <p:nvPr/>
        </p:nvSpPr>
        <p:spPr bwMode="auto">
          <a:xfrm>
            <a:off x="2267164" y="6038850"/>
            <a:ext cx="51816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Limits for</a:t>
            </a:r>
            <a:b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X-Bar Chart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950082"/>
              </p:ext>
            </p:extLst>
          </p:nvPr>
        </p:nvGraphicFramePr>
        <p:xfrm>
          <a:off x="709613" y="2146300"/>
          <a:ext cx="7800975" cy="328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3" imgW="4673520" imgH="1968480" progId="Equation.DSMT4">
                  <p:embed/>
                </p:oleObj>
              </mc:Choice>
              <mc:Fallback>
                <p:oleObj name="Equation" r:id="rId3" imgW="4673520" imgH="196848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613" y="2146300"/>
                        <a:ext cx="7800975" cy="3287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Control Limits for</a:t>
            </a:r>
            <a:b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R-Chart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309937"/>
              </p:ext>
            </p:extLst>
          </p:nvPr>
        </p:nvGraphicFramePr>
        <p:xfrm>
          <a:off x="992188" y="2505075"/>
          <a:ext cx="7556500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Equation" r:id="rId3" imgW="4431960" imgH="1396800" progId="Equation.DSMT4">
                  <p:embed/>
                </p:oleObj>
              </mc:Choice>
              <mc:Fallback>
                <p:oleObj name="Equation" r:id="rId3" imgW="4431960" imgH="1396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2505075"/>
                        <a:ext cx="7556500" cy="238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Example: Numerical Data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524000" y="1828800"/>
            <a:ext cx="6324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accent2"/>
                </a:solidFill>
              </a:rPr>
              <a:t>Example</a:t>
            </a:r>
            <a:r>
              <a:rPr lang="en-US" i="1" dirty="0">
                <a:solidFill>
                  <a:schemeClr val="accent2"/>
                </a:solidFill>
              </a:rPr>
              <a:t> </a:t>
            </a:r>
            <a:r>
              <a:rPr lang="en-US" dirty="0"/>
              <a:t> Manufactured tubing is to have a mean diameter of 15.00 mm.  The historical standard deviation of the manufacturing process is 0.002 mm.  Samples from 4 extrusion machines taken every 10 minutes and measured with precise instruments.  The  mean and range of the four sample items are plotted on control charts. </a:t>
            </a:r>
          </a:p>
        </p:txBody>
      </p:sp>
      <p:sp>
        <p:nvSpPr>
          <p:cNvPr id="13316" name="Text Box 6"/>
          <p:cNvSpPr txBox="1">
            <a:spLocks noChangeArrowheads="1"/>
          </p:cNvSpPr>
          <p:nvPr/>
        </p:nvSpPr>
        <p:spPr bwMode="auto">
          <a:xfrm>
            <a:off x="1371600" y="5105400"/>
            <a:ext cx="5181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</a:t>
            </a:r>
            <a:r>
              <a:rPr lang="en-US" sz="1600" i="1" dirty="0"/>
              <a:t>X</a:t>
            </a:r>
            <a:r>
              <a:rPr lang="en-US" sz="1600" dirty="0"/>
              <a:t>-Bar and </a:t>
            </a:r>
            <a:r>
              <a:rPr lang="en-US" sz="1600" i="1" dirty="0"/>
              <a:t>R</a:t>
            </a:r>
            <a:r>
              <a:rPr lang="en-US" sz="1600" dirty="0"/>
              <a:t>-charts are usually paired.  The former reveals whether the process is tracking its centerline, while the latter reveals whether excessive variation exists.</a:t>
            </a:r>
          </a:p>
        </p:txBody>
      </p:sp>
      <p:pic>
        <p:nvPicPr>
          <p:cNvPr id="13317" name="Picture 7" descr="Industry 113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495800"/>
            <a:ext cx="158115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X-Bar/R Chart</a:t>
            </a:r>
          </a:p>
        </p:txBody>
      </p:sp>
      <p:pic>
        <p:nvPicPr>
          <p:cNvPr id="1433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19200"/>
            <a:ext cx="6629400" cy="44338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447800" y="5847708"/>
            <a:ext cx="6705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</a:t>
            </a:r>
            <a:r>
              <a:rPr lang="en-US" sz="1600" dirty="0" smtClean="0"/>
              <a:t> An </a:t>
            </a:r>
            <a:r>
              <a:rPr lang="en-US" sz="1600" i="1" dirty="0" smtClean="0"/>
              <a:t>X</a:t>
            </a:r>
            <a:r>
              <a:rPr lang="en-US" sz="1600" dirty="0" smtClean="0"/>
              <a:t>-bar </a:t>
            </a:r>
            <a:r>
              <a:rPr lang="en-US" sz="1600" dirty="0"/>
              <a:t>chart </a:t>
            </a:r>
            <a:r>
              <a:rPr lang="en-US" sz="1600" dirty="0" smtClean="0"/>
              <a:t>reveals </a:t>
            </a:r>
            <a:r>
              <a:rPr lang="en-US" sz="1600" dirty="0"/>
              <a:t>whether the process is tracking its centerline, while </a:t>
            </a:r>
            <a:r>
              <a:rPr lang="en-US" sz="1600" dirty="0" smtClean="0"/>
              <a:t>an </a:t>
            </a:r>
            <a:r>
              <a:rPr lang="en-US" sz="1600" i="1" dirty="0" smtClean="0"/>
              <a:t>R</a:t>
            </a:r>
            <a:r>
              <a:rPr lang="en-US" sz="1600" dirty="0" smtClean="0"/>
              <a:t>-chart </a:t>
            </a:r>
            <a:r>
              <a:rPr lang="en-US" sz="1600" dirty="0"/>
              <a:t>reveals whether excessive variation exists.  </a:t>
            </a:r>
            <a:r>
              <a:rPr lang="en-US" sz="1600" dirty="0" smtClean="0"/>
              <a:t>In this example, the </a:t>
            </a:r>
            <a:r>
              <a:rPr lang="en-US" sz="1600" dirty="0"/>
              <a:t>process is in control, although the mean of sample 33 is very near its LCL.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Example: Attribute Data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838200" y="2209800"/>
            <a:ext cx="7239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accent2"/>
                </a:solidFill>
              </a:rPr>
              <a:t>Example</a:t>
            </a:r>
            <a:r>
              <a:rPr lang="en-US" dirty="0">
                <a:solidFill>
                  <a:schemeClr val="accent2"/>
                </a:solidFill>
              </a:rPr>
              <a:t>  </a:t>
            </a:r>
            <a:r>
              <a:rPr lang="en-US" dirty="0"/>
              <a:t>In a large urban hospital, a daily sample of 250 emergency arrivals is taken, showing the number of patients who were treated within 30 minutes.  The historical proportion is 0.90.  </a:t>
            </a:r>
            <a:r>
              <a:rPr lang="en-US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066800" y="4454694"/>
            <a:ext cx="5562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Comment</a:t>
            </a:r>
            <a:r>
              <a:rPr lang="en-US" sz="1600" dirty="0"/>
              <a:t>  This requires either an </a:t>
            </a:r>
            <a:r>
              <a:rPr lang="en-US" sz="1600" i="1" dirty="0" err="1"/>
              <a:t>np</a:t>
            </a:r>
            <a:r>
              <a:rPr lang="en-US" sz="1600" dirty="0"/>
              <a:t>-chart (if we just count the number treated within 30 minutes) or a </a:t>
            </a:r>
            <a:r>
              <a:rPr lang="en-US" sz="1600" i="1" dirty="0"/>
              <a:t>p</a:t>
            </a:r>
            <a:r>
              <a:rPr lang="en-US" sz="1600" dirty="0"/>
              <a:t>-chart (if the count is converted to a proportion).  The daily sample size must be constant in order to set the control limits.</a:t>
            </a:r>
          </a:p>
        </p:txBody>
      </p:sp>
      <p:pic>
        <p:nvPicPr>
          <p:cNvPr id="15365" name="Picture 6" descr="Medical 32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733800"/>
            <a:ext cx="11430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</TotalTime>
  <Words>1483</Words>
  <Application>Microsoft Office PowerPoint</Application>
  <PresentationFormat>On-screen Show (4:3)</PresentationFormat>
  <Paragraphs>120</Paragraphs>
  <Slides>36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Default Design</vt:lpstr>
      <vt:lpstr>MathType 6.0 Equation</vt:lpstr>
      <vt:lpstr>Equation</vt:lpstr>
      <vt:lpstr>Bitmap Image</vt:lpstr>
      <vt:lpstr>Process Control Charts</vt:lpstr>
      <vt:lpstr>PowerPoint Presentation</vt:lpstr>
      <vt:lpstr>Common Control Charts</vt:lpstr>
      <vt:lpstr>Control Limits Illustrated</vt:lpstr>
      <vt:lpstr>Control Limits for X-Bar Chart</vt:lpstr>
      <vt:lpstr>Control Limits for R-Chart</vt:lpstr>
      <vt:lpstr>Example: Numerical Data</vt:lpstr>
      <vt:lpstr>X-Bar/R Chart</vt:lpstr>
      <vt:lpstr>Example: Attribute Data</vt:lpstr>
      <vt:lpstr>Example: np-Chart</vt:lpstr>
      <vt:lpstr>Example: p-Chart</vt:lpstr>
      <vt:lpstr>Control Limits for np-Chart</vt:lpstr>
      <vt:lpstr>Control Limits for p-Chart</vt:lpstr>
      <vt:lpstr>I/MR Chart</vt:lpstr>
      <vt:lpstr>I/MR Chart: Example</vt:lpstr>
      <vt:lpstr>Example: Tubing Diameter</vt:lpstr>
      <vt:lpstr>X-Bar Chart Tests for Pattern</vt:lpstr>
      <vt:lpstr>Rule 1</vt:lpstr>
      <vt:lpstr>Rule 2</vt:lpstr>
      <vt:lpstr>Rule 3</vt:lpstr>
      <vt:lpstr>Rule 4</vt:lpstr>
      <vt:lpstr>Other Pattern Tests</vt:lpstr>
      <vt:lpstr>Violations</vt:lpstr>
      <vt:lpstr>Instability</vt:lpstr>
      <vt:lpstr>Trend</vt:lpstr>
      <vt:lpstr>Level Shift</vt:lpstr>
      <vt:lpstr>Cycle</vt:lpstr>
      <vt:lpstr>Oscillation</vt:lpstr>
      <vt:lpstr>Runs Test</vt:lpstr>
      <vt:lpstr>Runs Test: Example</vt:lpstr>
      <vt:lpstr>Other Control Charts</vt:lpstr>
      <vt:lpstr>Service Sector?</vt:lpstr>
      <vt:lpstr>Simple Time Plot</vt:lpstr>
      <vt:lpstr>Hi-Lo Plot</vt:lpstr>
      <vt:lpstr>Box Plots Over Time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Control Charts</dc:title>
  <dc:subject>Chapter 17 - Quality Management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89</cp:revision>
  <dcterms:created xsi:type="dcterms:W3CDTF">2000-08-22T13:07:54Z</dcterms:created>
  <dcterms:modified xsi:type="dcterms:W3CDTF">2013-08-15T23:10:46Z</dcterms:modified>
</cp:coreProperties>
</file>