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5" r:id="rId1"/>
  </p:sldMasterIdLst>
  <p:sldIdLst>
    <p:sldId id="256" r:id="rId2"/>
    <p:sldId id="265" r:id="rId3"/>
    <p:sldId id="264" r:id="rId4"/>
    <p:sldId id="259" r:id="rId5"/>
    <p:sldId id="267" r:id="rId6"/>
    <p:sldId id="258" r:id="rId7"/>
    <p:sldId id="260" r:id="rId8"/>
    <p:sldId id="261" r:id="rId9"/>
    <p:sldId id="262" r:id="rId10"/>
    <p:sldId id="263" r:id="rId11"/>
    <p:sldId id="269" r:id="rId12"/>
    <p:sldId id="257" r:id="rId13"/>
    <p:sldId id="268" r:id="rId14"/>
    <p:sldId id="266" r:id="rId15"/>
    <p:sldId id="270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66"/>
    <a:srgbClr val="FF6699"/>
    <a:srgbClr val="FFFF99"/>
    <a:srgbClr val="99CCFF"/>
    <a:srgbClr val="CCFF66"/>
    <a:srgbClr val="FFC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667" autoAdjust="0"/>
  </p:normalViewPr>
  <p:slideViewPr>
    <p:cSldViewPr>
      <p:cViewPr>
        <p:scale>
          <a:sx n="80" d="100"/>
          <a:sy n="80" d="100"/>
        </p:scale>
        <p:origin x="-924" y="-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E20202-9A72-40D7-A057-BEE90D35CE3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1F9D2-C9B7-452F-9C7D-27C2802A720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4E1064-3EF7-43EC-BC57-63B05D67339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41DBF8-7FE6-4A12-805E-5BE4DC6F722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55C766FC-AB64-4D91-A1FF-35BCE9E7504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00EFF8-F647-45CB-A72E-97FF08E637E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150758-067E-4827-B52B-31C222AC3B4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032736-BC0F-4FDA-A03D-8A2246A80C6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AF4CDD-A69E-4485-909B-00312DF79C7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F3ACDB-3ECE-43A8-9B13-162CEF9B84D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198B53-E7C0-48E6-A8B5-97747927C38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A4B222A3-CB79-462A-8126-CE7E18BC9C8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685800"/>
            <a:ext cx="9144000" cy="39624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dirty="0" smtClean="0">
                <a:solidFill>
                  <a:srgbClr val="FFFF99"/>
                </a:solidFill>
                <a:latin typeface="Comic Sans MS" pitchFamily="66" charset="0"/>
              </a:rPr>
              <a:t>Useful</a:t>
            </a:r>
            <a:br>
              <a:rPr lang="en-US" sz="6000" dirty="0" smtClean="0">
                <a:solidFill>
                  <a:srgbClr val="FFFF99"/>
                </a:solidFill>
                <a:latin typeface="Comic Sans MS" pitchFamily="66" charset="0"/>
              </a:rPr>
            </a:br>
            <a:r>
              <a:rPr lang="en-US" sz="6000" dirty="0" smtClean="0">
                <a:solidFill>
                  <a:srgbClr val="FFFF99"/>
                </a:solidFill>
                <a:latin typeface="Comic Sans MS" pitchFamily="66" charset="0"/>
              </a:rPr>
              <a:t> Excel</a:t>
            </a:r>
            <a:br>
              <a:rPr lang="en-US" sz="6000" dirty="0" smtClean="0">
                <a:solidFill>
                  <a:srgbClr val="FFFF99"/>
                </a:solidFill>
                <a:latin typeface="Comic Sans MS" pitchFamily="66" charset="0"/>
              </a:rPr>
            </a:br>
            <a:r>
              <a:rPr lang="en-US" sz="6000" dirty="0" smtClean="0">
                <a:solidFill>
                  <a:srgbClr val="FFFF99"/>
                </a:solidFill>
                <a:latin typeface="Comic Sans MS" pitchFamily="66" charset="0"/>
              </a:rPr>
              <a:t>Tips</a:t>
            </a:r>
          </a:p>
        </p:txBody>
      </p:sp>
      <p:sp>
        <p:nvSpPr>
          <p:cNvPr id="3075" name="Rectangle 7"/>
          <p:cNvSpPr>
            <a:spLocks noChangeArrowheads="1"/>
          </p:cNvSpPr>
          <p:nvPr/>
        </p:nvSpPr>
        <p:spPr bwMode="auto">
          <a:xfrm>
            <a:off x="685800" y="5638800"/>
            <a:ext cx="80772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z="1600" b="1" i="1" dirty="0">
                <a:solidFill>
                  <a:srgbClr val="CCFF66"/>
                </a:solidFill>
                <a:latin typeface="Times New Roman" pitchFamily="18" charset="0"/>
              </a:rPr>
              <a:t>Copyright (c) </a:t>
            </a:r>
            <a:r>
              <a:rPr lang="en-US" sz="1600" b="1" i="1" dirty="0" smtClean="0">
                <a:solidFill>
                  <a:srgbClr val="CCFF66"/>
                </a:solidFill>
                <a:latin typeface="Times New Roman" pitchFamily="18" charset="0"/>
              </a:rPr>
              <a:t>2016 </a:t>
            </a:r>
            <a:r>
              <a:rPr lang="en-US" sz="1600" b="1" i="1" dirty="0">
                <a:solidFill>
                  <a:srgbClr val="CCFF66"/>
                </a:solidFill>
                <a:latin typeface="Times New Roman" pitchFamily="18" charset="0"/>
              </a:rPr>
              <a:t>by The McGraw-Hill Companies.  This material is intended solely for educational use by licensed users of </a:t>
            </a:r>
            <a:r>
              <a:rPr lang="en-US" sz="1600" b="1" i="1" dirty="0" err="1">
                <a:solidFill>
                  <a:srgbClr val="99CCFF"/>
                </a:solidFill>
                <a:latin typeface="Times New Roman" pitchFamily="18" charset="0"/>
              </a:rPr>
              <a:t>Learning</a:t>
            </a:r>
            <a:r>
              <a:rPr lang="en-US" sz="1600" b="1" i="1" dirty="0" err="1">
                <a:solidFill>
                  <a:srgbClr val="FF6699"/>
                </a:solidFill>
                <a:latin typeface="Times New Roman" pitchFamily="18" charset="0"/>
              </a:rPr>
              <a:t>Stats</a:t>
            </a:r>
            <a:r>
              <a:rPr lang="en-US" sz="1600" b="1" i="1" dirty="0">
                <a:solidFill>
                  <a:srgbClr val="CCFF66"/>
                </a:solidFill>
                <a:latin typeface="Times New Roman" pitchFamily="18" charset="0"/>
              </a:rPr>
              <a:t>. It may not be copied or resold for profit.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7" descr="ExcelTips-Screen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90600"/>
            <a:ext cx="6591300" cy="548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smtClean="0">
                <a:solidFill>
                  <a:srgbClr val="FFFF99"/>
                </a:solidFill>
                <a:latin typeface="Comic Sans MS" pitchFamily="66" charset="0"/>
              </a:rPr>
              <a:t>Managing Names</a:t>
            </a:r>
          </a:p>
        </p:txBody>
      </p:sp>
      <p:sp>
        <p:nvSpPr>
          <p:cNvPr id="12292" name="AutoShape 5"/>
          <p:cNvSpPr>
            <a:spLocks/>
          </p:cNvSpPr>
          <p:nvPr/>
        </p:nvSpPr>
        <p:spPr bwMode="auto">
          <a:xfrm>
            <a:off x="5791200" y="4038600"/>
            <a:ext cx="2667000" cy="1676400"/>
          </a:xfrm>
          <a:prstGeom prst="borderCallout1">
            <a:avLst>
              <a:gd name="adj1" fmla="val 6819"/>
              <a:gd name="adj2" fmla="val -2856"/>
              <a:gd name="adj3" fmla="val -121023"/>
              <a:gd name="adj4" fmla="val -56606"/>
            </a:avLst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You can see all your range names by clicking on the </a:t>
            </a:r>
            <a:r>
              <a:rPr lang="en-US" sz="1600">
                <a:solidFill>
                  <a:srgbClr val="0000FF"/>
                </a:solidFill>
                <a:latin typeface="Arial" charset="0"/>
              </a:rPr>
              <a:t>Formula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 tab and selecting </a:t>
            </a:r>
            <a:r>
              <a:rPr lang="en-US" sz="1600">
                <a:solidFill>
                  <a:srgbClr val="0000FF"/>
                </a:solidFill>
                <a:latin typeface="Arial" charset="0"/>
              </a:rPr>
              <a:t>Name Manager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. Then you can delete or edit the range names (see next slide).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ExcelTips-Screen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1766888"/>
            <a:ext cx="539115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48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smtClean="0">
                <a:solidFill>
                  <a:srgbClr val="FFFF99"/>
                </a:solidFill>
                <a:latin typeface="Comic Sans MS" pitchFamily="66" charset="0"/>
              </a:rPr>
              <a:t>Managing Names</a:t>
            </a:r>
          </a:p>
        </p:txBody>
      </p:sp>
      <p:sp>
        <p:nvSpPr>
          <p:cNvPr id="13316" name="AutoShape 4"/>
          <p:cNvSpPr>
            <a:spLocks/>
          </p:cNvSpPr>
          <p:nvPr/>
        </p:nvSpPr>
        <p:spPr bwMode="auto">
          <a:xfrm>
            <a:off x="6096000" y="3962400"/>
            <a:ext cx="2895600" cy="838200"/>
          </a:xfrm>
          <a:prstGeom prst="borderCallout1">
            <a:avLst>
              <a:gd name="adj1" fmla="val 13634"/>
              <a:gd name="adj2" fmla="val -2630"/>
              <a:gd name="adj3" fmla="val -69319"/>
              <a:gd name="adj4" fmla="val -52139"/>
            </a:avLst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This worksheet has named cells or ranges. You can now delete or edit the cell or range names.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8" descr="ExcelTips-Screen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990600"/>
            <a:ext cx="6591300" cy="548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smtClean="0">
                <a:solidFill>
                  <a:srgbClr val="FFFF99"/>
                </a:solidFill>
                <a:latin typeface="Comic Sans MS" pitchFamily="66" charset="0"/>
              </a:rPr>
              <a:t>Why Use Names?</a:t>
            </a:r>
          </a:p>
        </p:txBody>
      </p:sp>
      <p:sp>
        <p:nvSpPr>
          <p:cNvPr id="14340" name="AutoShape 5"/>
          <p:cNvSpPr>
            <a:spLocks/>
          </p:cNvSpPr>
          <p:nvPr/>
        </p:nvSpPr>
        <p:spPr bwMode="auto">
          <a:xfrm>
            <a:off x="6096000" y="1295400"/>
            <a:ext cx="2743200" cy="1295400"/>
          </a:xfrm>
          <a:prstGeom prst="borderCallout1">
            <a:avLst>
              <a:gd name="adj1" fmla="val 8824"/>
              <a:gd name="adj2" fmla="val -2778"/>
              <a:gd name="adj3" fmla="val 144852"/>
              <a:gd name="adj4" fmla="val -54343"/>
            </a:avLst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With names, you don’t need to remember a cell range like </a:t>
            </a:r>
            <a:r>
              <a:rPr lang="en-US" sz="1600">
                <a:solidFill>
                  <a:srgbClr val="0000FF"/>
                </a:solidFill>
                <a:latin typeface="Arial" charset="0"/>
              </a:rPr>
              <a:t>C4:C18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 . It can just be called </a:t>
            </a:r>
            <a:r>
              <a:rPr lang="en-US" sz="1600">
                <a:solidFill>
                  <a:srgbClr val="0000FF"/>
                </a:solidFill>
                <a:latin typeface="Arial" charset="0"/>
              </a:rPr>
              <a:t>Weight</a:t>
            </a:r>
            <a:r>
              <a:rPr lang="en-US" sz="160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when you enter a formula.</a:t>
            </a:r>
          </a:p>
        </p:txBody>
      </p:sp>
      <p:sp>
        <p:nvSpPr>
          <p:cNvPr id="14341" name="AutoShape 6"/>
          <p:cNvSpPr>
            <a:spLocks/>
          </p:cNvSpPr>
          <p:nvPr/>
        </p:nvSpPr>
        <p:spPr bwMode="auto">
          <a:xfrm>
            <a:off x="5105400" y="4648200"/>
            <a:ext cx="3733800" cy="1447800"/>
          </a:xfrm>
          <a:prstGeom prst="borderCallout1">
            <a:avLst>
              <a:gd name="adj1" fmla="val 7894"/>
              <a:gd name="adj2" fmla="val -2042"/>
              <a:gd name="adj3" fmla="val 67764"/>
              <a:gd name="adj4" fmla="val -50722"/>
            </a:avLst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Cell </a:t>
            </a:r>
            <a:r>
              <a:rPr lang="en-US" sz="1600">
                <a:solidFill>
                  <a:srgbClr val="0000FF"/>
                </a:solidFill>
                <a:latin typeface="Arial" charset="0"/>
              </a:rPr>
              <a:t>C20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 is named </a:t>
            </a:r>
            <a:r>
              <a:rPr lang="en-US" sz="1600">
                <a:solidFill>
                  <a:srgbClr val="0000FF"/>
                </a:solidFill>
                <a:latin typeface="Arial" charset="0"/>
              </a:rPr>
              <a:t>Mean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 and cell </a:t>
            </a:r>
            <a:r>
              <a:rPr lang="en-US" sz="1600">
                <a:solidFill>
                  <a:srgbClr val="0000FF"/>
                </a:solidFill>
                <a:latin typeface="Arial" charset="0"/>
              </a:rPr>
              <a:t>C21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 is named </a:t>
            </a:r>
            <a:r>
              <a:rPr lang="en-US" sz="1600">
                <a:solidFill>
                  <a:srgbClr val="0000FF"/>
                </a:solidFill>
                <a:latin typeface="Arial" charset="0"/>
              </a:rPr>
              <a:t>Std_Dev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.  This simplifies formulas (and prevents errors). </a:t>
            </a:r>
            <a:r>
              <a:rPr lang="en-US" sz="1600" i="1">
                <a:solidFill>
                  <a:schemeClr val="bg1"/>
                </a:solidFill>
                <a:latin typeface="Times New Roman" pitchFamily="18" charset="0"/>
              </a:rPr>
              <a:t>Note: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 You cannot use spaces or names that might be confused with a cell reference.</a:t>
            </a:r>
          </a:p>
        </p:txBody>
      </p:sp>
      <p:sp>
        <p:nvSpPr>
          <p:cNvPr id="14342" name="Line 9"/>
          <p:cNvSpPr>
            <a:spLocks noChangeShapeType="1"/>
          </p:cNvSpPr>
          <p:nvPr/>
        </p:nvSpPr>
        <p:spPr bwMode="auto">
          <a:xfrm flipV="1">
            <a:off x="6400800" y="3733800"/>
            <a:ext cx="3048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ExcelTips-Screen 9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990600"/>
            <a:ext cx="6591300" cy="548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smtClean="0">
                <a:solidFill>
                  <a:srgbClr val="FFFF99"/>
                </a:solidFill>
                <a:latin typeface="Comic Sans MS" pitchFamily="66" charset="0"/>
              </a:rPr>
              <a:t>Show Formulas</a:t>
            </a:r>
          </a:p>
        </p:txBody>
      </p:sp>
      <p:sp>
        <p:nvSpPr>
          <p:cNvPr id="15364" name="AutoShape 4"/>
          <p:cNvSpPr>
            <a:spLocks/>
          </p:cNvSpPr>
          <p:nvPr/>
        </p:nvSpPr>
        <p:spPr bwMode="auto">
          <a:xfrm>
            <a:off x="6096000" y="1295400"/>
            <a:ext cx="2743200" cy="990600"/>
          </a:xfrm>
          <a:prstGeom prst="borderCallout1">
            <a:avLst>
              <a:gd name="adj1" fmla="val 11537"/>
              <a:gd name="adj2" fmla="val -2778"/>
              <a:gd name="adj3" fmla="val 189421"/>
              <a:gd name="adj4" fmla="val -54343"/>
            </a:avLst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You can reveal all your cell formulas by entering</a:t>
            </a:r>
          </a:p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rgbClr val="0000FF"/>
                </a:solidFill>
                <a:latin typeface="Arial" charset="0"/>
              </a:rPr>
              <a:t>Ctrl + `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 (the grave accent).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 descr="ExcelTips-Screen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914400"/>
            <a:ext cx="6535738" cy="548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smtClean="0">
                <a:solidFill>
                  <a:srgbClr val="FFFF99"/>
                </a:solidFill>
                <a:latin typeface="Comic Sans MS" pitchFamily="66" charset="0"/>
              </a:rPr>
              <a:t>Shapes and Text Boxes</a:t>
            </a:r>
          </a:p>
        </p:txBody>
      </p:sp>
      <p:sp>
        <p:nvSpPr>
          <p:cNvPr id="16388" name="Line 6"/>
          <p:cNvSpPr>
            <a:spLocks noChangeShapeType="1"/>
          </p:cNvSpPr>
          <p:nvPr/>
        </p:nvSpPr>
        <p:spPr bwMode="auto">
          <a:xfrm flipH="1" flipV="1">
            <a:off x="6553200" y="1524000"/>
            <a:ext cx="914400" cy="1828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89" name="Text Box 8"/>
          <p:cNvSpPr txBox="1">
            <a:spLocks noChangeArrowheads="1"/>
          </p:cNvSpPr>
          <p:nvPr/>
        </p:nvSpPr>
        <p:spPr bwMode="auto">
          <a:xfrm>
            <a:off x="6553200" y="3352800"/>
            <a:ext cx="2057400" cy="835025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Add an explanation by inserting a text box from the </a:t>
            </a:r>
            <a:r>
              <a:rPr lang="en-US" sz="1600">
                <a:solidFill>
                  <a:srgbClr val="0000FF"/>
                </a:solidFill>
                <a:latin typeface="Arial" charset="0"/>
              </a:rPr>
              <a:t>Insert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 tab.</a:t>
            </a:r>
            <a:endParaRPr lang="en-US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6390" name="Text Box 9"/>
          <p:cNvSpPr txBox="1">
            <a:spLocks noChangeArrowheads="1"/>
          </p:cNvSpPr>
          <p:nvPr/>
        </p:nvSpPr>
        <p:spPr bwMode="auto">
          <a:xfrm>
            <a:off x="609600" y="3276600"/>
            <a:ext cx="2590800" cy="1079500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Call attention to things by inserting a shape from the </a:t>
            </a:r>
            <a:r>
              <a:rPr lang="en-US" sz="1600">
                <a:solidFill>
                  <a:srgbClr val="0000FF"/>
                </a:solidFill>
                <a:latin typeface="Arial" charset="0"/>
              </a:rPr>
              <a:t>Insert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 tab (see next slide for a list of shapes).</a:t>
            </a:r>
            <a:endParaRPr lang="en-US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6391" name="Text Box 10"/>
          <p:cNvSpPr txBox="1">
            <a:spLocks noChangeArrowheads="1"/>
          </p:cNvSpPr>
          <p:nvPr/>
        </p:nvSpPr>
        <p:spPr bwMode="auto">
          <a:xfrm>
            <a:off x="3733800" y="6096000"/>
            <a:ext cx="4800600" cy="590550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Edit the text to  change its color, font, etc. You can also add shadows or 3D effects to a text box or shape.</a:t>
            </a:r>
            <a:endParaRPr lang="en-US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6392" name="Line 11"/>
          <p:cNvSpPr>
            <a:spLocks noChangeShapeType="1"/>
          </p:cNvSpPr>
          <p:nvPr/>
        </p:nvSpPr>
        <p:spPr bwMode="auto">
          <a:xfrm flipH="1">
            <a:off x="7239000" y="4191000"/>
            <a:ext cx="152400" cy="304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3" name="Line 12"/>
          <p:cNvSpPr>
            <a:spLocks noChangeShapeType="1"/>
          </p:cNvSpPr>
          <p:nvPr/>
        </p:nvSpPr>
        <p:spPr bwMode="auto">
          <a:xfrm flipV="1">
            <a:off x="1676400" y="1676400"/>
            <a:ext cx="1371600" cy="1600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4" name="Line 13"/>
          <p:cNvSpPr>
            <a:spLocks noChangeShapeType="1"/>
          </p:cNvSpPr>
          <p:nvPr/>
        </p:nvSpPr>
        <p:spPr bwMode="auto">
          <a:xfrm flipV="1">
            <a:off x="3200400" y="3276600"/>
            <a:ext cx="2362200" cy="457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5" name="Line 14"/>
          <p:cNvSpPr>
            <a:spLocks noChangeShapeType="1"/>
          </p:cNvSpPr>
          <p:nvPr/>
        </p:nvSpPr>
        <p:spPr bwMode="auto">
          <a:xfrm>
            <a:off x="2895600" y="4343400"/>
            <a:ext cx="12192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8686800" cy="8382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800" smtClean="0">
                <a:solidFill>
                  <a:srgbClr val="FFFF99"/>
                </a:solidFill>
                <a:latin typeface="Comic Sans MS" pitchFamily="66" charset="0"/>
              </a:rPr>
              <a:t>Sample Shapes With Text</a:t>
            </a:r>
          </a:p>
        </p:txBody>
      </p:sp>
      <p:sp>
        <p:nvSpPr>
          <p:cNvPr id="17411" name="Text Box 7"/>
          <p:cNvSpPr txBox="1">
            <a:spLocks noChangeArrowheads="1"/>
          </p:cNvSpPr>
          <p:nvPr/>
        </p:nvSpPr>
        <p:spPr bwMode="auto">
          <a:xfrm>
            <a:off x="3124200" y="6019800"/>
            <a:ext cx="4800600" cy="590550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Edit the text to change its color, font, etc. You can also add shadows or 3D effects to a text box or shape.</a:t>
            </a:r>
            <a:endParaRPr lang="en-US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17412" name="Picture 12" descr="ExcelTips-Screen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43000"/>
            <a:ext cx="2476500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AutoShape 13"/>
          <p:cNvSpPr>
            <a:spLocks noChangeArrowheads="1"/>
          </p:cNvSpPr>
          <p:nvPr/>
        </p:nvSpPr>
        <p:spPr bwMode="auto">
          <a:xfrm>
            <a:off x="685800" y="914400"/>
            <a:ext cx="2590800" cy="1600200"/>
          </a:xfrm>
          <a:prstGeom prst="cloudCallout">
            <a:avLst>
              <a:gd name="adj1" fmla="val -11704"/>
              <a:gd name="adj2" fmla="val 91370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 b="1">
                <a:solidFill>
                  <a:srgbClr val="FF0066"/>
                </a:solidFill>
                <a:latin typeface="Calibri" pitchFamily="34" charset="0"/>
              </a:rPr>
              <a:t>So many shapes, so little time</a:t>
            </a:r>
            <a:endParaRPr lang="en-US" b="1">
              <a:latin typeface="Calibri" pitchFamily="34" charset="0"/>
            </a:endParaRPr>
          </a:p>
        </p:txBody>
      </p:sp>
      <p:sp>
        <p:nvSpPr>
          <p:cNvPr id="17414" name="AutoShape 14"/>
          <p:cNvSpPr>
            <a:spLocks noChangeArrowheads="1"/>
          </p:cNvSpPr>
          <p:nvPr/>
        </p:nvSpPr>
        <p:spPr bwMode="auto">
          <a:xfrm>
            <a:off x="6477000" y="990600"/>
            <a:ext cx="2362200" cy="1295400"/>
          </a:xfrm>
          <a:prstGeom prst="horizontalScroll">
            <a:avLst>
              <a:gd name="adj" fmla="val 12500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600">
                <a:solidFill>
                  <a:srgbClr val="FF0066"/>
                </a:solidFill>
                <a:latin typeface="Arial" charset="0"/>
              </a:rPr>
              <a:t>Sample Shape</a:t>
            </a:r>
          </a:p>
          <a:p>
            <a:pPr algn="ctr" eaLnBrk="1" hangingPunct="1"/>
            <a:r>
              <a:rPr lang="en-US" sz="1600">
                <a:solidFill>
                  <a:srgbClr val="FF0066"/>
                </a:solidFill>
                <a:latin typeface="Arial" charset="0"/>
              </a:rPr>
              <a:t>with Text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6399" name="AutoShape 15"/>
          <p:cNvSpPr>
            <a:spLocks noChangeArrowheads="1"/>
          </p:cNvSpPr>
          <p:nvPr/>
        </p:nvSpPr>
        <p:spPr bwMode="auto">
          <a:xfrm>
            <a:off x="228600" y="4800600"/>
            <a:ext cx="2514600" cy="1676400"/>
          </a:xfrm>
          <a:prstGeom prst="rightArrow">
            <a:avLst>
              <a:gd name="adj1" fmla="val 50000"/>
              <a:gd name="adj2" fmla="val 37500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2000">
                <a:solidFill>
                  <a:srgbClr val="FF0066"/>
                </a:solidFill>
                <a:latin typeface="Arial" charset="0"/>
              </a:rPr>
              <a:t>Sample Shape</a:t>
            </a:r>
            <a:endParaRPr lang="en-US" sz="2000">
              <a:latin typeface="Times New Roman" pitchFamily="18" charset="0"/>
            </a:endParaRPr>
          </a:p>
        </p:txBody>
      </p:sp>
      <p:sp>
        <p:nvSpPr>
          <p:cNvPr id="17416" name="AutoShape 16"/>
          <p:cNvSpPr>
            <a:spLocks noChangeArrowheads="1"/>
          </p:cNvSpPr>
          <p:nvPr/>
        </p:nvSpPr>
        <p:spPr bwMode="auto">
          <a:xfrm>
            <a:off x="7010400" y="4876800"/>
            <a:ext cx="1676400" cy="838200"/>
          </a:xfrm>
          <a:prstGeom prst="bevel">
            <a:avLst>
              <a:gd name="adj" fmla="val 1250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sz="1600" b="1">
                <a:solidFill>
                  <a:srgbClr val="FFFF00"/>
                </a:solidFill>
                <a:latin typeface="Arial" charset="0"/>
              </a:rPr>
              <a:t>Sample</a:t>
            </a:r>
          </a:p>
          <a:p>
            <a:pPr algn="ctr" eaLnBrk="1" hangingPunct="1"/>
            <a:r>
              <a:rPr lang="en-US" sz="1600" b="1">
                <a:solidFill>
                  <a:srgbClr val="FFFF00"/>
                </a:solidFill>
                <a:latin typeface="Arial" charset="0"/>
              </a:rPr>
              <a:t>Shape</a:t>
            </a:r>
            <a:endParaRPr lang="en-US" sz="24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7417" name="AutoShape 17"/>
          <p:cNvSpPr>
            <a:spLocks noChangeArrowheads="1"/>
          </p:cNvSpPr>
          <p:nvPr/>
        </p:nvSpPr>
        <p:spPr bwMode="auto">
          <a:xfrm>
            <a:off x="685800" y="3276600"/>
            <a:ext cx="1828800" cy="1524000"/>
          </a:xfrm>
          <a:prstGeom prst="smileyFace">
            <a:avLst>
              <a:gd name="adj" fmla="val 4653"/>
            </a:avLst>
          </a:prstGeom>
          <a:solidFill>
            <a:srgbClr val="99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en-US" b="1">
              <a:solidFill>
                <a:srgbClr val="FF0066"/>
              </a:solidFill>
              <a:latin typeface="Arial" charset="0"/>
            </a:endParaRPr>
          </a:p>
        </p:txBody>
      </p:sp>
      <p:sp>
        <p:nvSpPr>
          <p:cNvPr id="17418" name="AutoShape 18"/>
          <p:cNvSpPr>
            <a:spLocks noChangeArrowheads="1"/>
          </p:cNvSpPr>
          <p:nvPr/>
        </p:nvSpPr>
        <p:spPr bwMode="auto">
          <a:xfrm>
            <a:off x="7391400" y="2362200"/>
            <a:ext cx="1524000" cy="1295400"/>
          </a:xfrm>
          <a:prstGeom prst="star16">
            <a:avLst>
              <a:gd name="adj" fmla="val 375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US" i="1">
                <a:solidFill>
                  <a:srgbClr val="0000FF"/>
                </a:solidFill>
                <a:latin typeface="Times New Roman" pitchFamily="18" charset="0"/>
              </a:rPr>
              <a:t>Sample</a:t>
            </a:r>
          </a:p>
          <a:p>
            <a:pPr algn="ctr" eaLnBrk="1" hangingPunct="1"/>
            <a:r>
              <a:rPr lang="en-US" i="1">
                <a:solidFill>
                  <a:srgbClr val="0000FF"/>
                </a:solidFill>
                <a:latin typeface="Times New Roman" pitchFamily="18" charset="0"/>
              </a:rPr>
              <a:t>Shape</a:t>
            </a:r>
          </a:p>
        </p:txBody>
      </p:sp>
      <p:sp>
        <p:nvSpPr>
          <p:cNvPr id="17419" name="AutoShape 1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553200" y="3657600"/>
            <a:ext cx="1066800" cy="9906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1600" b="1">
                <a:solidFill>
                  <a:srgbClr val="FFFF99"/>
                </a:solidFill>
                <a:latin typeface="Arial" charset="0"/>
              </a:rPr>
              <a:t>Sample</a:t>
            </a:r>
          </a:p>
          <a:p>
            <a:pPr algn="ctr" eaLnBrk="1" hangingPunct="1"/>
            <a:r>
              <a:rPr lang="en-US" sz="1600" b="1">
                <a:solidFill>
                  <a:srgbClr val="FFFF99"/>
                </a:solidFill>
                <a:latin typeface="Arial" charset="0"/>
              </a:rPr>
              <a:t>Shape</a:t>
            </a:r>
            <a:endParaRPr lang="en-US" sz="2400" b="1">
              <a:solidFill>
                <a:srgbClr val="FFFF99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1524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800" smtClean="0">
                <a:solidFill>
                  <a:srgbClr val="FFFF99"/>
                </a:solidFill>
                <a:latin typeface="Comic Sans MS" pitchFamily="66" charset="0"/>
              </a:rPr>
              <a:t>Five Excel Tips</a:t>
            </a:r>
            <a:br>
              <a:rPr lang="en-US" sz="4800" smtClean="0">
                <a:solidFill>
                  <a:srgbClr val="FFFF99"/>
                </a:solidFill>
                <a:latin typeface="Comic Sans MS" pitchFamily="66" charset="0"/>
              </a:rPr>
            </a:br>
            <a:r>
              <a:rPr lang="en-US" sz="4800" smtClean="0">
                <a:solidFill>
                  <a:srgbClr val="FFFF99"/>
                </a:solidFill>
                <a:latin typeface="Comic Sans MS" pitchFamily="66" charset="0"/>
              </a:rPr>
              <a:t>for Statistics</a:t>
            </a:r>
          </a:p>
        </p:txBody>
      </p:sp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1219200" y="2286000"/>
            <a:ext cx="7239000" cy="308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US" sz="2800" b="1">
                <a:solidFill>
                  <a:srgbClr val="FFFF99"/>
                </a:solidFill>
                <a:latin typeface="Arial" charset="0"/>
              </a:rPr>
              <a:t> Format cells for clarity 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US" sz="2800" b="1">
                <a:solidFill>
                  <a:srgbClr val="FFFF99"/>
                </a:solidFill>
                <a:latin typeface="Arial" charset="0"/>
              </a:rPr>
              <a:t> Name each worksheet tab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US" sz="2800" b="1">
                <a:solidFill>
                  <a:srgbClr val="FFFF99"/>
                </a:solidFill>
                <a:latin typeface="Arial" charset="0"/>
              </a:rPr>
              <a:t> Insert cell comments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US" sz="2800" b="1">
                <a:solidFill>
                  <a:srgbClr val="FFFF99"/>
                </a:solidFill>
                <a:latin typeface="Arial" charset="0"/>
              </a:rPr>
              <a:t> Use cell names or range names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US" sz="2800" b="1">
                <a:solidFill>
                  <a:srgbClr val="FFFF99"/>
                </a:solidFill>
                <a:latin typeface="Arial" charset="0"/>
              </a:rPr>
              <a:t> Annotate your work with text boxes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smtClean="0">
                <a:solidFill>
                  <a:srgbClr val="FFFF99"/>
                </a:solidFill>
                <a:latin typeface="Comic Sans MS" pitchFamily="66" charset="0"/>
              </a:rPr>
              <a:t>Cell Format</a:t>
            </a:r>
          </a:p>
        </p:txBody>
      </p:sp>
      <p:pic>
        <p:nvPicPr>
          <p:cNvPr id="5123" name="Picture 10" descr="ExcelTips-Screen 1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133600"/>
            <a:ext cx="3876675" cy="359092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11" descr="ExcelTips-Screen 1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133600"/>
            <a:ext cx="3886200" cy="35814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5" name="Text Box 12"/>
          <p:cNvSpPr txBox="1">
            <a:spLocks noChangeArrowheads="1"/>
          </p:cNvSpPr>
          <p:nvPr/>
        </p:nvSpPr>
        <p:spPr bwMode="auto">
          <a:xfrm>
            <a:off x="2590800" y="6096000"/>
            <a:ext cx="4191000" cy="590550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Rounding</a:t>
            </a:r>
            <a:r>
              <a:rPr lang="en-US" sz="160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makes numbers easier to read. Use the</a:t>
            </a:r>
            <a:r>
              <a:rPr lang="en-US" sz="160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same decimal format for each column variable.</a:t>
            </a:r>
          </a:p>
        </p:txBody>
      </p:sp>
      <p:sp>
        <p:nvSpPr>
          <p:cNvPr id="5126" name="Text Box 14"/>
          <p:cNvSpPr txBox="1">
            <a:spLocks noChangeArrowheads="1"/>
          </p:cNvSpPr>
          <p:nvPr/>
        </p:nvSpPr>
        <p:spPr bwMode="auto">
          <a:xfrm>
            <a:off x="2895600" y="1219200"/>
            <a:ext cx="3810000" cy="590550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Adjust fonts, color, and borders to improve readability or to provide emphasis.</a:t>
            </a:r>
          </a:p>
        </p:txBody>
      </p:sp>
      <p:sp>
        <p:nvSpPr>
          <p:cNvPr id="5127" name="Line 15"/>
          <p:cNvSpPr>
            <a:spLocks noChangeShapeType="1"/>
          </p:cNvSpPr>
          <p:nvPr/>
        </p:nvSpPr>
        <p:spPr bwMode="auto">
          <a:xfrm flipV="1">
            <a:off x="5943600" y="5181600"/>
            <a:ext cx="21336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8" name="Line 16"/>
          <p:cNvSpPr>
            <a:spLocks noChangeShapeType="1"/>
          </p:cNvSpPr>
          <p:nvPr/>
        </p:nvSpPr>
        <p:spPr bwMode="auto">
          <a:xfrm flipH="1" flipV="1">
            <a:off x="4038600" y="5257800"/>
            <a:ext cx="533400" cy="838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9" name="Line 18"/>
          <p:cNvSpPr>
            <a:spLocks noChangeShapeType="1"/>
          </p:cNvSpPr>
          <p:nvPr/>
        </p:nvSpPr>
        <p:spPr bwMode="auto">
          <a:xfrm>
            <a:off x="5562600" y="1981200"/>
            <a:ext cx="2286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" name="Line 19"/>
          <p:cNvSpPr>
            <a:spLocks noChangeShapeType="1"/>
          </p:cNvSpPr>
          <p:nvPr/>
        </p:nvSpPr>
        <p:spPr bwMode="auto">
          <a:xfrm>
            <a:off x="6172200" y="1981200"/>
            <a:ext cx="2286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" name="Line 8"/>
          <p:cNvSpPr>
            <a:spLocks noChangeShapeType="1"/>
          </p:cNvSpPr>
          <p:nvPr/>
        </p:nvSpPr>
        <p:spPr bwMode="auto">
          <a:xfrm flipH="1" flipV="1">
            <a:off x="2667000" y="5562600"/>
            <a:ext cx="15240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" name="Line 9"/>
          <p:cNvSpPr>
            <a:spLocks noChangeShapeType="1"/>
          </p:cNvSpPr>
          <p:nvPr/>
        </p:nvSpPr>
        <p:spPr bwMode="auto">
          <a:xfrm flipV="1">
            <a:off x="5410200" y="5638800"/>
            <a:ext cx="838200" cy="457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ExcelTips-Screen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90600"/>
            <a:ext cx="6591300" cy="548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0"/>
            <a:ext cx="89916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smtClean="0">
                <a:solidFill>
                  <a:srgbClr val="FFFF99"/>
                </a:solidFill>
                <a:latin typeface="Comic Sans MS" pitchFamily="66" charset="0"/>
              </a:rPr>
              <a:t>Worksheet Tab Names</a:t>
            </a:r>
          </a:p>
        </p:txBody>
      </p:sp>
      <p:sp>
        <p:nvSpPr>
          <p:cNvPr id="6148" name="Text Box 7"/>
          <p:cNvSpPr txBox="1">
            <a:spLocks noChangeArrowheads="1"/>
          </p:cNvSpPr>
          <p:nvPr/>
        </p:nvSpPr>
        <p:spPr bwMode="auto">
          <a:xfrm>
            <a:off x="5410200" y="4114800"/>
            <a:ext cx="2971800" cy="1079500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Click on a worksheet tab to edit its name. Short, descriptive tab names help you organize your work.</a:t>
            </a:r>
          </a:p>
        </p:txBody>
      </p:sp>
      <p:sp>
        <p:nvSpPr>
          <p:cNvPr id="6149" name="Line 9"/>
          <p:cNvSpPr>
            <a:spLocks noChangeShapeType="1"/>
          </p:cNvSpPr>
          <p:nvPr/>
        </p:nvSpPr>
        <p:spPr bwMode="auto">
          <a:xfrm flipH="1">
            <a:off x="2514600" y="4953000"/>
            <a:ext cx="2895600" cy="1219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ExcelTips-Screen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066800"/>
            <a:ext cx="6591300" cy="548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smtClean="0">
                <a:solidFill>
                  <a:srgbClr val="FFFF99"/>
                </a:solidFill>
                <a:latin typeface="Comic Sans MS" pitchFamily="66" charset="0"/>
              </a:rPr>
              <a:t>Cell Comments</a:t>
            </a: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6096000" y="4648200"/>
            <a:ext cx="2667000" cy="835025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Cell comments will help you (or others) remember what is in the data cells.</a:t>
            </a:r>
          </a:p>
        </p:txBody>
      </p:sp>
      <p:sp>
        <p:nvSpPr>
          <p:cNvPr id="7173" name="Line 7"/>
          <p:cNvSpPr>
            <a:spLocks noChangeShapeType="1"/>
          </p:cNvSpPr>
          <p:nvPr/>
        </p:nvSpPr>
        <p:spPr bwMode="auto">
          <a:xfrm flipH="1" flipV="1">
            <a:off x="6096000" y="4343400"/>
            <a:ext cx="228600" cy="304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4" name="Line 8"/>
          <p:cNvSpPr>
            <a:spLocks noChangeShapeType="1"/>
          </p:cNvSpPr>
          <p:nvPr/>
        </p:nvSpPr>
        <p:spPr bwMode="auto">
          <a:xfrm flipH="1" flipV="1">
            <a:off x="6858000" y="3733800"/>
            <a:ext cx="762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8" descr="ExcelTips-Screen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90600"/>
            <a:ext cx="6518275" cy="548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smtClean="0">
                <a:solidFill>
                  <a:srgbClr val="FFFF99"/>
                </a:solidFill>
                <a:latin typeface="Comic Sans MS" pitchFamily="66" charset="0"/>
              </a:rPr>
              <a:t>Cell Comments</a:t>
            </a:r>
          </a:p>
        </p:txBody>
      </p:sp>
      <p:sp>
        <p:nvSpPr>
          <p:cNvPr id="8196" name="AutoShape 6"/>
          <p:cNvSpPr>
            <a:spLocks/>
          </p:cNvSpPr>
          <p:nvPr/>
        </p:nvSpPr>
        <p:spPr bwMode="auto">
          <a:xfrm>
            <a:off x="5410200" y="3657600"/>
            <a:ext cx="3276600" cy="685800"/>
          </a:xfrm>
          <a:prstGeom prst="borderCallout1">
            <a:avLst>
              <a:gd name="adj1" fmla="val 16667"/>
              <a:gd name="adj2" fmla="val -2324"/>
              <a:gd name="adj3" fmla="val -293056"/>
              <a:gd name="adj4" fmla="val -76310"/>
            </a:avLst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Step 1: Click on the </a:t>
            </a:r>
            <a:r>
              <a:rPr lang="en-US" sz="1600">
                <a:solidFill>
                  <a:srgbClr val="0000FF"/>
                </a:solidFill>
                <a:latin typeface="Arial" charset="0"/>
              </a:rPr>
              <a:t>Review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 tab and then click on </a:t>
            </a:r>
            <a:r>
              <a:rPr lang="en-US" sz="1600">
                <a:solidFill>
                  <a:srgbClr val="0000FF"/>
                </a:solidFill>
                <a:latin typeface="Arial" charset="0"/>
              </a:rPr>
              <a:t>New Comment.</a:t>
            </a:r>
            <a:endParaRPr lang="en-US" sz="160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ExcelTips-Screen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90600"/>
            <a:ext cx="6591300" cy="548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89916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smtClean="0">
                <a:solidFill>
                  <a:srgbClr val="FFFF99"/>
                </a:solidFill>
                <a:latin typeface="Comic Sans MS" pitchFamily="66" charset="0"/>
              </a:rPr>
              <a:t>Cell Comments</a:t>
            </a:r>
          </a:p>
        </p:txBody>
      </p:sp>
      <p:sp>
        <p:nvSpPr>
          <p:cNvPr id="9220" name="AutoShape 4"/>
          <p:cNvSpPr>
            <a:spLocks/>
          </p:cNvSpPr>
          <p:nvPr/>
        </p:nvSpPr>
        <p:spPr bwMode="auto">
          <a:xfrm>
            <a:off x="1066800" y="4114800"/>
            <a:ext cx="4572000" cy="1143000"/>
          </a:xfrm>
          <a:prstGeom prst="borderCallout1">
            <a:avLst>
              <a:gd name="adj1" fmla="val 10000"/>
              <a:gd name="adj2" fmla="val 101667"/>
              <a:gd name="adj3" fmla="val -50278"/>
              <a:gd name="adj4" fmla="val 120037"/>
            </a:avLst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Step 2: Write your comment.  You may use any font or color. Here, we used Symbol font for m and s to get </a:t>
            </a:r>
            <a:r>
              <a:rPr lang="en-US" sz="1600">
                <a:solidFill>
                  <a:schemeClr val="bg1"/>
                </a:solidFill>
                <a:latin typeface="Symbol" pitchFamily="18" charset="2"/>
              </a:rPr>
              <a:t>m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 and </a:t>
            </a:r>
            <a:r>
              <a:rPr lang="en-US" sz="1600">
                <a:solidFill>
                  <a:schemeClr val="bg1"/>
                </a:solidFill>
                <a:latin typeface="Symbol" pitchFamily="18" charset="2"/>
              </a:rPr>
              <a:t>s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. To edit the comment later, click the </a:t>
            </a:r>
            <a:r>
              <a:rPr lang="en-US" sz="1600">
                <a:solidFill>
                  <a:srgbClr val="0000FF"/>
                </a:solidFill>
                <a:latin typeface="Arial" charset="0"/>
              </a:rPr>
              <a:t>Review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 tab and then click on </a:t>
            </a:r>
            <a:r>
              <a:rPr lang="en-US" sz="1600">
                <a:solidFill>
                  <a:srgbClr val="0000FF"/>
                </a:solidFill>
                <a:latin typeface="Arial" charset="0"/>
              </a:rPr>
              <a:t>Edit Comment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.</a:t>
            </a:r>
            <a:endParaRPr lang="en-US" sz="1600">
              <a:solidFill>
                <a:schemeClr val="bg1"/>
              </a:solidFill>
              <a:latin typeface="Symbol" pitchFamily="18" charset="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6" descr="ExcelTips-Screen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066800"/>
            <a:ext cx="6591300" cy="548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smtClean="0">
                <a:solidFill>
                  <a:srgbClr val="FFFF99"/>
                </a:solidFill>
                <a:latin typeface="Comic Sans MS" pitchFamily="66" charset="0"/>
              </a:rPr>
              <a:t>Cell or Range Names</a:t>
            </a:r>
          </a:p>
        </p:txBody>
      </p:sp>
      <p:sp>
        <p:nvSpPr>
          <p:cNvPr id="10244" name="AutoShape 5"/>
          <p:cNvSpPr>
            <a:spLocks/>
          </p:cNvSpPr>
          <p:nvPr/>
        </p:nvSpPr>
        <p:spPr bwMode="auto">
          <a:xfrm>
            <a:off x="5486400" y="3581400"/>
            <a:ext cx="3200400" cy="685800"/>
          </a:xfrm>
          <a:prstGeom prst="borderCallout1">
            <a:avLst>
              <a:gd name="adj1" fmla="val 16667"/>
              <a:gd name="adj2" fmla="val -2380"/>
              <a:gd name="adj3" fmla="val 112500"/>
              <a:gd name="adj4" fmla="val -58083"/>
            </a:avLst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Step 1: Highlight the cell or range of cells you want to name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7" descr="ExcelTips-Screen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066800"/>
            <a:ext cx="6591300" cy="548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0"/>
            <a:ext cx="86868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smtClean="0">
                <a:solidFill>
                  <a:srgbClr val="FFFF99"/>
                </a:solidFill>
                <a:latin typeface="Comic Sans MS" pitchFamily="66" charset="0"/>
              </a:rPr>
              <a:t>Cell or Range Names</a:t>
            </a:r>
          </a:p>
        </p:txBody>
      </p:sp>
      <p:sp>
        <p:nvSpPr>
          <p:cNvPr id="11268" name="AutoShape 5"/>
          <p:cNvSpPr>
            <a:spLocks/>
          </p:cNvSpPr>
          <p:nvPr/>
        </p:nvSpPr>
        <p:spPr bwMode="auto">
          <a:xfrm>
            <a:off x="5257800" y="3505200"/>
            <a:ext cx="3048000" cy="1600200"/>
          </a:xfrm>
          <a:prstGeom prst="borderCallout1">
            <a:avLst>
              <a:gd name="adj1" fmla="val 7144"/>
              <a:gd name="adj2" fmla="val -2500"/>
              <a:gd name="adj3" fmla="val -62995"/>
              <a:gd name="adj4" fmla="val -97190"/>
            </a:avLst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 type="triangle" w="med" len="med"/>
          </a:ln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Step 2: Type a name in the name box. Now you can enter </a:t>
            </a:r>
            <a:r>
              <a:rPr lang="en-US" sz="1600">
                <a:solidFill>
                  <a:srgbClr val="0000FF"/>
                </a:solidFill>
                <a:latin typeface="Arial" charset="0"/>
              </a:rPr>
              <a:t>Weight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 instead of </a:t>
            </a:r>
            <a:r>
              <a:rPr lang="en-US" sz="1600">
                <a:solidFill>
                  <a:srgbClr val="0000FF"/>
                </a:solidFill>
                <a:latin typeface="Arial" charset="0"/>
              </a:rPr>
              <a:t>C4:C18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 in a formula that refers to this data range. You can also name a single cell (e.g., </a:t>
            </a:r>
            <a:r>
              <a:rPr lang="en-US" sz="1600">
                <a:solidFill>
                  <a:srgbClr val="0000FF"/>
                </a:solidFill>
                <a:latin typeface="Arial" charset="0"/>
              </a:rPr>
              <a:t>Mean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 in cell </a:t>
            </a:r>
            <a:r>
              <a:rPr lang="en-US" sz="1600">
                <a:solidFill>
                  <a:srgbClr val="0000FF"/>
                </a:solidFill>
                <a:latin typeface="Arial" charset="0"/>
              </a:rPr>
              <a:t>C20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).</a:t>
            </a:r>
          </a:p>
        </p:txBody>
      </p:sp>
      <p:sp>
        <p:nvSpPr>
          <p:cNvPr id="11269" name="Text Box 9"/>
          <p:cNvSpPr txBox="1">
            <a:spLocks noChangeArrowheads="1"/>
          </p:cNvSpPr>
          <p:nvPr/>
        </p:nvSpPr>
        <p:spPr bwMode="auto">
          <a:xfrm>
            <a:off x="4267200" y="5410200"/>
            <a:ext cx="4648200" cy="835025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i="1">
                <a:solidFill>
                  <a:schemeClr val="bg1"/>
                </a:solidFill>
                <a:latin typeface="Times New Roman" pitchFamily="18" charset="0"/>
              </a:rPr>
              <a:t>Note: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 You can’t use names that might be confused with a cell reference (e.g., not </a:t>
            </a:r>
            <a:r>
              <a:rPr lang="en-US" sz="1600">
                <a:solidFill>
                  <a:srgbClr val="0000FF"/>
                </a:solidFill>
                <a:latin typeface="Arial" charset="0"/>
              </a:rPr>
              <a:t>A3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</a:rPr>
              <a:t>) and no spaces are allowed in range names.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596</TotalTime>
  <Words>563</Words>
  <Application>Microsoft Office PowerPoint</Application>
  <PresentationFormat>On-screen Show (4:3)</PresentationFormat>
  <Paragraphs>50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Apex</vt:lpstr>
      <vt:lpstr>Useful  Excel Tips</vt:lpstr>
      <vt:lpstr>Five Excel Tips for Statistics</vt:lpstr>
      <vt:lpstr>Cell Format</vt:lpstr>
      <vt:lpstr>Worksheet Tab Names</vt:lpstr>
      <vt:lpstr>Cell Comments</vt:lpstr>
      <vt:lpstr>Cell Comments</vt:lpstr>
      <vt:lpstr>Cell Comments</vt:lpstr>
      <vt:lpstr>Cell or Range Names</vt:lpstr>
      <vt:lpstr>Cell or Range Names</vt:lpstr>
      <vt:lpstr>Managing Names</vt:lpstr>
      <vt:lpstr>Managing Names</vt:lpstr>
      <vt:lpstr>Why Use Names?</vt:lpstr>
      <vt:lpstr>Show Formulas</vt:lpstr>
      <vt:lpstr>Shapes and Text Boxes</vt:lpstr>
      <vt:lpstr>Sample Shapes With Text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Five Tips for Using Excel</dc:title>
  <dc:subject>Chapter 1 - Overview of Statistics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22</cp:revision>
  <dcterms:created xsi:type="dcterms:W3CDTF">2003-04-20T14:11:44Z</dcterms:created>
  <dcterms:modified xsi:type="dcterms:W3CDTF">2013-08-09T17:38:25Z</dcterms:modified>
</cp:coreProperties>
</file>