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handoutMasterIdLst>
    <p:handoutMasterId r:id="rId12"/>
  </p:handoutMasterIdLst>
  <p:sldIdLst>
    <p:sldId id="256" r:id="rId2"/>
    <p:sldId id="305" r:id="rId3"/>
    <p:sldId id="268" r:id="rId4"/>
    <p:sldId id="303" r:id="rId5"/>
    <p:sldId id="304" r:id="rId6"/>
    <p:sldId id="306" r:id="rId7"/>
    <p:sldId id="307" r:id="rId8"/>
    <p:sldId id="308" r:id="rId9"/>
    <p:sldId id="310" r:id="rId10"/>
    <p:sldId id="314" r:id="rId1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6600CC"/>
    <a:srgbClr val="FF0000"/>
    <a:srgbClr val="6600FF"/>
    <a:srgbClr val="FF33CC"/>
    <a:srgbClr val="0000FF"/>
    <a:srgbClr val="FFCC00"/>
    <a:srgbClr val="99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 autoAdjust="0"/>
    <p:restoredTop sz="94737" autoAdjust="0"/>
  </p:normalViewPr>
  <p:slideViewPr>
    <p:cSldViewPr>
      <p:cViewPr varScale="1">
        <p:scale>
          <a:sx n="88" d="100"/>
          <a:sy n="88" d="100"/>
        </p:scale>
        <p:origin x="-71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22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76A7F1A5-CC46-413A-9AB8-E53F182BFE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7843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EF85A6-1144-4D23-8390-C94152BC9B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6743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56A61A-AE7D-499B-96DD-6D4A29E811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1355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02FB73-051E-4AD2-8020-35AFFEBA40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8507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859EC2-851D-48B4-9A81-F73B3EB077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46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9B9521-6F37-4266-8322-7649DDFB0D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2414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5533DF-D0AA-4E76-A4FA-AA73C86C42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699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4DB6AA-68F4-41DE-9B31-28268BAC6E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544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ACDC8B-2872-452D-B71D-AFA2B649A9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550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91279C-9D59-459A-9A08-60A81E0A56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3888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97AF31-C595-433B-B73B-6405C76CCE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053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0A60F2-DC0B-4859-B356-01080428F9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18445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270C71E9-79DD-4B3B-9E77-84A7123A1D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57400" y="1905000"/>
            <a:ext cx="4876800" cy="2514600"/>
          </a:xfrm>
        </p:spPr>
        <p:txBody>
          <a:bodyPr/>
          <a:lstStyle/>
          <a:p>
            <a:pPr>
              <a:defRPr/>
            </a:pPr>
            <a:r>
              <a:rPr lang="en-US" sz="48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Oral</a:t>
            </a:r>
            <a:br>
              <a:rPr lang="en-US" sz="48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r>
              <a:rPr lang="en-US" sz="48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Presentations</a:t>
            </a:r>
          </a:p>
        </p:txBody>
      </p:sp>
      <p:sp>
        <p:nvSpPr>
          <p:cNvPr id="2051" name="Text Box 12"/>
          <p:cNvSpPr txBox="1">
            <a:spLocks noChangeArrowheads="1"/>
          </p:cNvSpPr>
          <p:nvPr/>
        </p:nvSpPr>
        <p:spPr bwMode="auto">
          <a:xfrm>
            <a:off x="685800" y="5562600"/>
            <a:ext cx="8077200" cy="581025"/>
          </a:xfrm>
          <a:prstGeom prst="rect">
            <a:avLst/>
          </a:prstGeom>
          <a:solidFill>
            <a:srgbClr val="FFFF99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600" b="1" i="1" dirty="0">
                <a:solidFill>
                  <a:srgbClr val="CC6600"/>
                </a:solidFill>
              </a:rPr>
              <a:t>Copyright (c) </a:t>
            </a:r>
            <a:r>
              <a:rPr lang="en-US" sz="1600" b="1" i="1" dirty="0" smtClean="0">
                <a:solidFill>
                  <a:srgbClr val="CC6600"/>
                </a:solidFill>
              </a:rPr>
              <a:t>2016 </a:t>
            </a:r>
            <a:r>
              <a:rPr lang="en-US" sz="1600" b="1" i="1" dirty="0">
                <a:solidFill>
                  <a:srgbClr val="CC6600"/>
                </a:solidFill>
              </a:rPr>
              <a:t>by The McGraw-Hill Companies.  This material is solely for educational use by licensed users of </a:t>
            </a:r>
            <a:r>
              <a:rPr lang="en-US" sz="1600" b="1" i="1" dirty="0" err="1">
                <a:solidFill>
                  <a:srgbClr val="0000FF"/>
                </a:solidFill>
              </a:rPr>
              <a:t>Learning</a:t>
            </a:r>
            <a:r>
              <a:rPr lang="en-US" sz="1600" b="1" i="1" dirty="0" err="1">
                <a:solidFill>
                  <a:srgbClr val="FF3300"/>
                </a:solidFill>
              </a:rPr>
              <a:t>Stats</a:t>
            </a:r>
            <a:r>
              <a:rPr lang="en-US" sz="1600" b="1" i="1" dirty="0">
                <a:solidFill>
                  <a:srgbClr val="CC6600"/>
                </a:solidFill>
              </a:rPr>
              <a:t>. It may not be copied or resold for profit.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z="40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Summary</a:t>
            </a:r>
            <a:endParaRPr lang="en-US" sz="4000" b="1" dirty="0">
              <a:solidFill>
                <a:srgbClr val="6600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990600" y="2209800"/>
            <a:ext cx="6934200" cy="416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lnSpc>
                <a:spcPct val="80000"/>
              </a:lnSpc>
              <a:spcBef>
                <a:spcPct val="50000"/>
              </a:spcBef>
              <a:buClr>
                <a:srgbClr val="6600CC"/>
              </a:buClr>
              <a:buFont typeface="Wingdings" pitchFamily="2" charset="2"/>
              <a:buNone/>
            </a:pPr>
            <a:r>
              <a:rPr lang="en-US" sz="2800" b="1" dirty="0">
                <a:solidFill>
                  <a:srgbClr val="FF3300"/>
                </a:solidFill>
                <a:latin typeface="Arial" charset="0"/>
                <a:cs typeface="Times New Roman" pitchFamily="18" charset="0"/>
              </a:rPr>
              <a:t>Don’t</a:t>
            </a:r>
          </a:p>
          <a:p>
            <a:pPr lvl="1">
              <a:spcBef>
                <a:spcPct val="30000"/>
              </a:spcBef>
            </a:pPr>
            <a:r>
              <a:rPr lang="en-US" sz="2000" dirty="0">
                <a:solidFill>
                  <a:srgbClr val="FF0000"/>
                </a:solidFill>
                <a:latin typeface="Arial" charset="0"/>
                <a:cs typeface="Times New Roman" pitchFamily="18" charset="0"/>
              </a:rPr>
              <a:t>… try to cover everything </a:t>
            </a:r>
          </a:p>
          <a:p>
            <a:pPr lvl="1">
              <a:spcBef>
                <a:spcPct val="30000"/>
              </a:spcBef>
            </a:pPr>
            <a:r>
              <a:rPr lang="en-US" sz="2000" dirty="0">
                <a:solidFill>
                  <a:srgbClr val="FF0000"/>
                </a:solidFill>
                <a:latin typeface="Arial" charset="0"/>
                <a:cs typeface="Times New Roman" pitchFamily="18" charset="0"/>
              </a:rPr>
              <a:t>… overestimate what your audience knows</a:t>
            </a:r>
          </a:p>
          <a:p>
            <a:pPr>
              <a:lnSpc>
                <a:spcPct val="80000"/>
              </a:lnSpc>
              <a:spcBef>
                <a:spcPct val="50000"/>
              </a:spcBef>
              <a:buClr>
                <a:srgbClr val="6600CC"/>
              </a:buClr>
              <a:buFont typeface="Wingdings" pitchFamily="2" charset="2"/>
              <a:buNone/>
            </a:pPr>
            <a:r>
              <a:rPr lang="en-US" sz="2800" b="1" dirty="0">
                <a:solidFill>
                  <a:srgbClr val="008000"/>
                </a:solidFill>
                <a:latin typeface="Arial" charset="0"/>
                <a:cs typeface="Times New Roman" pitchFamily="18" charset="0"/>
              </a:rPr>
              <a:t>Do</a:t>
            </a:r>
          </a:p>
          <a:p>
            <a:pPr lvl="1">
              <a:spcBef>
                <a:spcPct val="30000"/>
              </a:spcBef>
            </a:pPr>
            <a:r>
              <a:rPr lang="en-US" sz="2000" dirty="0">
                <a:solidFill>
                  <a:srgbClr val="008000"/>
                </a:solidFill>
                <a:latin typeface="Arial" charset="0"/>
                <a:cs typeface="Times New Roman" pitchFamily="18" charset="0"/>
              </a:rPr>
              <a:t>… select a few key points to convey</a:t>
            </a:r>
          </a:p>
          <a:p>
            <a:pPr lvl="1">
              <a:spcBef>
                <a:spcPct val="30000"/>
              </a:spcBef>
            </a:pPr>
            <a:r>
              <a:rPr lang="en-US" sz="2000" dirty="0">
                <a:solidFill>
                  <a:srgbClr val="008000"/>
                </a:solidFill>
                <a:latin typeface="Arial" charset="0"/>
                <a:cs typeface="Times New Roman" pitchFamily="18" charset="0"/>
              </a:rPr>
              <a:t>… simplify your visuals ruthlessly</a:t>
            </a:r>
          </a:p>
          <a:p>
            <a:pPr lvl="1">
              <a:spcBef>
                <a:spcPct val="30000"/>
              </a:spcBef>
            </a:pPr>
            <a:r>
              <a:rPr lang="en-US" sz="2000" dirty="0">
                <a:solidFill>
                  <a:srgbClr val="008000"/>
                </a:solidFill>
                <a:latin typeface="Arial" charset="0"/>
                <a:cs typeface="Times New Roman" pitchFamily="18" charset="0"/>
              </a:rPr>
              <a:t>… use color and effects, but not as gimmicks</a:t>
            </a:r>
          </a:p>
          <a:p>
            <a:pPr lvl="1">
              <a:spcBef>
                <a:spcPct val="30000"/>
              </a:spcBef>
            </a:pPr>
            <a:r>
              <a:rPr lang="en-US" sz="2000" dirty="0">
                <a:solidFill>
                  <a:srgbClr val="008000"/>
                </a:solidFill>
                <a:latin typeface="Arial" charset="0"/>
                <a:cs typeface="Times New Roman" pitchFamily="18" charset="0"/>
              </a:rPr>
              <a:t>…have backup slides, just in case</a:t>
            </a:r>
          </a:p>
          <a:p>
            <a:pPr lvl="1">
              <a:spcBef>
                <a:spcPct val="30000"/>
              </a:spcBef>
            </a:pPr>
            <a:r>
              <a:rPr lang="en-US" sz="2000" dirty="0">
                <a:solidFill>
                  <a:srgbClr val="008000"/>
                </a:solidFill>
                <a:latin typeface="Arial" charset="0"/>
                <a:cs typeface="Times New Roman" pitchFamily="18" charset="0"/>
              </a:rPr>
              <a:t>… rehearse to get the timing right</a:t>
            </a:r>
          </a:p>
          <a:p>
            <a:pPr lvl="1">
              <a:spcBef>
                <a:spcPct val="30000"/>
              </a:spcBef>
            </a:pPr>
            <a:r>
              <a:rPr lang="en-US" sz="2000" dirty="0">
                <a:solidFill>
                  <a:srgbClr val="008000"/>
                </a:solidFill>
                <a:latin typeface="Arial" charset="0"/>
                <a:cs typeface="Times New Roman" pitchFamily="18" charset="0"/>
              </a:rPr>
              <a:t>… refer to your written report for details</a:t>
            </a:r>
          </a:p>
        </p:txBody>
      </p:sp>
      <p:sp>
        <p:nvSpPr>
          <p:cNvPr id="18437" name="AutoShape 8"/>
          <p:cNvSpPr>
            <a:spLocks noChangeArrowheads="1"/>
          </p:cNvSpPr>
          <p:nvPr/>
        </p:nvSpPr>
        <p:spPr bwMode="auto">
          <a:xfrm>
            <a:off x="2514600" y="1295400"/>
            <a:ext cx="4648200" cy="990600"/>
          </a:xfrm>
          <a:prstGeom prst="wedgeRoundRectCallout">
            <a:avLst>
              <a:gd name="adj1" fmla="val 43134"/>
              <a:gd name="adj2" fmla="val 96315"/>
              <a:gd name="adj3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1800">
                <a:solidFill>
                  <a:srgbClr val="FF0000"/>
                </a:solidFill>
              </a:rPr>
              <a:t>The goal is </a:t>
            </a:r>
            <a:r>
              <a:rPr lang="en-US" sz="1800" i="1">
                <a:solidFill>
                  <a:srgbClr val="FF0000"/>
                </a:solidFill>
              </a:rPr>
              <a:t>not</a:t>
            </a:r>
            <a:r>
              <a:rPr lang="en-US" sz="1800">
                <a:solidFill>
                  <a:srgbClr val="FF0000"/>
                </a:solidFill>
              </a:rPr>
              <a:t> the same as for the written report.  Imagine yourself in the audience.  Make it simple, light, and succinct.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600" y="2778214"/>
            <a:ext cx="2109788" cy="16059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4911187"/>
            <a:ext cx="1416504" cy="1634427"/>
          </a:xfrm>
          <a:prstGeom prst="rect">
            <a:avLst/>
          </a:prstGeom>
        </p:spPr>
      </p:pic>
      <p:sp>
        <p:nvSpPr>
          <p:cNvPr id="3074" name="Rectangle 2050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z="4000" b="1" dirty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Tips on Oral Reports</a:t>
            </a:r>
          </a:p>
        </p:txBody>
      </p:sp>
      <p:sp>
        <p:nvSpPr>
          <p:cNvPr id="3075" name="Text Box 2051"/>
          <p:cNvSpPr txBox="1">
            <a:spLocks noChangeArrowheads="1"/>
          </p:cNvSpPr>
          <p:nvPr/>
        </p:nvSpPr>
        <p:spPr bwMode="auto">
          <a:xfrm>
            <a:off x="1127352" y="1600200"/>
            <a:ext cx="708660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 dirty="0" smtClean="0">
                <a:solidFill>
                  <a:srgbClr val="6600CC"/>
                </a:solidFill>
                <a:latin typeface="Arial" charset="0"/>
              </a:rPr>
              <a:t>The </a:t>
            </a:r>
            <a:r>
              <a:rPr lang="en-US" b="1" dirty="0">
                <a:solidFill>
                  <a:srgbClr val="6600CC"/>
                </a:solidFill>
                <a:latin typeface="Arial" charset="0"/>
              </a:rPr>
              <a:t>goals of an oral report are </a:t>
            </a:r>
            <a:r>
              <a:rPr lang="en-US" b="1" i="1" dirty="0">
                <a:solidFill>
                  <a:srgbClr val="6600CC"/>
                </a:solidFill>
                <a:latin typeface="Arial" charset="0"/>
              </a:rPr>
              <a:t>not</a:t>
            </a:r>
            <a:r>
              <a:rPr lang="en-US" b="1" dirty="0">
                <a:solidFill>
                  <a:srgbClr val="6600CC"/>
                </a:solidFill>
                <a:latin typeface="Arial" charset="0"/>
              </a:rPr>
              <a:t> the same as the </a:t>
            </a:r>
            <a:r>
              <a:rPr lang="en-US" b="1" dirty="0" smtClean="0">
                <a:solidFill>
                  <a:srgbClr val="6600CC"/>
                </a:solidFill>
                <a:latin typeface="Arial" charset="0"/>
              </a:rPr>
              <a:t>goals of a written </a:t>
            </a:r>
            <a:r>
              <a:rPr lang="en-US" b="1" dirty="0">
                <a:solidFill>
                  <a:srgbClr val="6600CC"/>
                </a:solidFill>
                <a:latin typeface="Arial" charset="0"/>
              </a:rPr>
              <a:t>report.  </a:t>
            </a:r>
            <a:r>
              <a:rPr lang="en-US" b="1" dirty="0" smtClean="0">
                <a:solidFill>
                  <a:srgbClr val="6600CC"/>
                </a:solidFill>
                <a:latin typeface="Arial" charset="0"/>
              </a:rPr>
              <a:t>Make </a:t>
            </a:r>
            <a:r>
              <a:rPr lang="en-US" b="1" dirty="0">
                <a:solidFill>
                  <a:srgbClr val="6600CC"/>
                </a:solidFill>
                <a:latin typeface="Arial" charset="0"/>
              </a:rPr>
              <a:t>it simple, clear, light, and succinct</a:t>
            </a:r>
            <a:r>
              <a:rPr lang="en-US" b="1" dirty="0" smtClean="0">
                <a:solidFill>
                  <a:srgbClr val="6600CC"/>
                </a:solidFill>
                <a:latin typeface="Arial" charset="0"/>
              </a:rPr>
              <a:t>.</a:t>
            </a:r>
          </a:p>
          <a:p>
            <a:pPr marL="342900" indent="-342900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6600CC"/>
                </a:solidFill>
                <a:latin typeface="Arial" charset="0"/>
              </a:rPr>
              <a:t>Don’t </a:t>
            </a:r>
            <a:r>
              <a:rPr lang="en-US" sz="2000" b="1" dirty="0">
                <a:solidFill>
                  <a:srgbClr val="6600CC"/>
                </a:solidFill>
                <a:latin typeface="Arial" charset="0"/>
              </a:rPr>
              <a:t>attempt to tell them everything you </a:t>
            </a:r>
            <a:r>
              <a:rPr lang="en-US" sz="2000" b="1" dirty="0" smtClean="0">
                <a:solidFill>
                  <a:srgbClr val="6600CC"/>
                </a:solidFill>
                <a:latin typeface="Arial" charset="0"/>
              </a:rPr>
              <a:t>did.</a:t>
            </a:r>
            <a:endParaRPr lang="en-US" sz="2000" b="1" dirty="0">
              <a:solidFill>
                <a:srgbClr val="6600CC"/>
              </a:solidFill>
              <a:latin typeface="Arial" charset="0"/>
            </a:endParaRPr>
          </a:p>
          <a:p>
            <a:pPr marL="342900" indent="-342900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6600CC"/>
                </a:solidFill>
                <a:latin typeface="Arial" charset="0"/>
              </a:rPr>
              <a:t>Select the key </a:t>
            </a:r>
            <a:r>
              <a:rPr lang="en-US" sz="2000" b="1" dirty="0">
                <a:solidFill>
                  <a:srgbClr val="6600CC"/>
                </a:solidFill>
                <a:latin typeface="Arial" charset="0"/>
              </a:rPr>
              <a:t>points you most want to </a:t>
            </a:r>
            <a:r>
              <a:rPr lang="en-US" sz="2000" b="1" dirty="0" smtClean="0">
                <a:solidFill>
                  <a:srgbClr val="6600CC"/>
                </a:solidFill>
                <a:latin typeface="Arial" charset="0"/>
              </a:rPr>
              <a:t>convey</a:t>
            </a:r>
            <a:r>
              <a:rPr lang="en-US" sz="2000" dirty="0" smtClean="0">
                <a:solidFill>
                  <a:srgbClr val="6600CC"/>
                </a:solidFill>
                <a:latin typeface="Arial" charset="0"/>
              </a:rPr>
              <a:t>.</a:t>
            </a:r>
            <a:endParaRPr lang="en-US" sz="2000" dirty="0">
              <a:solidFill>
                <a:srgbClr val="6600CC"/>
              </a:solidFill>
              <a:latin typeface="Arial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2071" y="4800600"/>
            <a:ext cx="990600" cy="1556922"/>
          </a:xfrm>
          <a:prstGeom prst="rect">
            <a:avLst/>
          </a:prstGeom>
        </p:spPr>
      </p:pic>
      <p:sp>
        <p:nvSpPr>
          <p:cNvPr id="6" name="Rounded Rectangular Callout 5"/>
          <p:cNvSpPr/>
          <p:nvPr/>
        </p:nvSpPr>
        <p:spPr bwMode="auto">
          <a:xfrm>
            <a:off x="1105581" y="4015641"/>
            <a:ext cx="2514600" cy="1034764"/>
          </a:xfrm>
          <a:prstGeom prst="wedgeRoundRectCallout">
            <a:avLst>
              <a:gd name="adj1" fmla="val 56269"/>
              <a:gd name="adj2" fmla="val 88045"/>
              <a:gd name="adj3" fmla="val 16667"/>
            </a:avLst>
          </a:prstGeom>
          <a:solidFill>
            <a:schemeClr val="bg1">
              <a:lumMod val="9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 smtClean="0">
                <a:solidFill>
                  <a:srgbClr val="FF0000"/>
                </a:solidFill>
              </a:rPr>
              <a:t>But won’t they be more impressed if I cover a lot and talk a long time</a:t>
            </a:r>
            <a:r>
              <a:rPr lang="en-US" sz="1400" dirty="0" smtClean="0"/>
              <a:t>?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2" name="Rounded Rectangular Callout 11"/>
          <p:cNvSpPr/>
          <p:nvPr/>
        </p:nvSpPr>
        <p:spPr bwMode="auto">
          <a:xfrm>
            <a:off x="5226504" y="3961213"/>
            <a:ext cx="838200" cy="511210"/>
          </a:xfrm>
          <a:prstGeom prst="wedgeRoundRectCallout">
            <a:avLst>
              <a:gd name="adj1" fmla="val 88395"/>
              <a:gd name="adj2" fmla="val 160623"/>
              <a:gd name="adj3" fmla="val 16667"/>
            </a:avLst>
          </a:prstGeom>
          <a:solidFill>
            <a:schemeClr val="bg1">
              <a:lumMod val="9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 smtClean="0">
                <a:solidFill>
                  <a:srgbClr val="FF0000"/>
                </a:solidFill>
              </a:rPr>
              <a:t>No.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z="4000" b="1" dirty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Effective Visuals</a:t>
            </a:r>
          </a:p>
        </p:txBody>
      </p:sp>
      <p:sp>
        <p:nvSpPr>
          <p:cNvPr id="4099" name="Text Box 4"/>
          <p:cNvSpPr txBox="1">
            <a:spLocks noChangeArrowheads="1"/>
          </p:cNvSpPr>
          <p:nvPr/>
        </p:nvSpPr>
        <p:spPr bwMode="auto">
          <a:xfrm>
            <a:off x="1600200" y="1730827"/>
            <a:ext cx="6172200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342900" indent="-342900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6600CC"/>
                </a:solidFill>
                <a:latin typeface="Arial" charset="0"/>
              </a:rPr>
              <a:t>Simplify </a:t>
            </a:r>
            <a:r>
              <a:rPr lang="en-US" sz="2000" b="1" dirty="0">
                <a:solidFill>
                  <a:srgbClr val="6600CC"/>
                </a:solidFill>
                <a:latin typeface="Arial" charset="0"/>
              </a:rPr>
              <a:t>your visuals </a:t>
            </a:r>
            <a:r>
              <a:rPr lang="en-US" sz="2000" b="1" dirty="0" smtClean="0">
                <a:solidFill>
                  <a:srgbClr val="6600CC"/>
                </a:solidFill>
                <a:latin typeface="Arial" charset="0"/>
              </a:rPr>
              <a:t>ruthlessly.</a:t>
            </a:r>
            <a:endParaRPr lang="en-US" sz="2000" b="1" dirty="0">
              <a:solidFill>
                <a:srgbClr val="6600CC"/>
              </a:solidFill>
              <a:latin typeface="Arial" charset="0"/>
            </a:endParaRPr>
          </a:p>
          <a:p>
            <a:pPr marL="342900" indent="-342900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6600CC"/>
                </a:solidFill>
                <a:latin typeface="Arial" charset="0"/>
              </a:rPr>
              <a:t>Use </a:t>
            </a:r>
            <a:r>
              <a:rPr lang="en-US" sz="2000" b="1" dirty="0">
                <a:solidFill>
                  <a:srgbClr val="6600CC"/>
                </a:solidFill>
                <a:latin typeface="Arial" charset="0"/>
              </a:rPr>
              <a:t>charts and diagrams when </a:t>
            </a:r>
            <a:r>
              <a:rPr lang="en-US" sz="2000" b="1" dirty="0" smtClean="0">
                <a:solidFill>
                  <a:srgbClr val="6600CC"/>
                </a:solidFill>
                <a:latin typeface="Arial" charset="0"/>
              </a:rPr>
              <a:t>possible.</a:t>
            </a:r>
            <a:endParaRPr lang="en-US" sz="2000" b="1" dirty="0">
              <a:solidFill>
                <a:srgbClr val="6600CC"/>
              </a:solidFill>
              <a:latin typeface="Arial" charset="0"/>
            </a:endParaRPr>
          </a:p>
          <a:p>
            <a:pPr marL="342900" indent="-342900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6600CC"/>
                </a:solidFill>
                <a:latin typeface="Arial" charset="0"/>
              </a:rPr>
              <a:t>Annotate </a:t>
            </a:r>
            <a:r>
              <a:rPr lang="en-US" sz="2000" b="1" dirty="0">
                <a:solidFill>
                  <a:srgbClr val="6600CC"/>
                </a:solidFill>
                <a:latin typeface="Arial" charset="0"/>
              </a:rPr>
              <a:t>your graphs to clarify meaning.</a:t>
            </a:r>
          </a:p>
          <a:p>
            <a:pPr marL="342900" indent="-342900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6600CC"/>
                </a:solidFill>
                <a:latin typeface="Arial" charset="0"/>
              </a:rPr>
              <a:t>Use </a:t>
            </a:r>
            <a:r>
              <a:rPr lang="en-US" sz="2000" b="1" dirty="0">
                <a:solidFill>
                  <a:srgbClr val="6600CC"/>
                </a:solidFill>
                <a:latin typeface="Arial" charset="0"/>
              </a:rPr>
              <a:t>color and fonts </a:t>
            </a:r>
            <a:r>
              <a:rPr lang="en-US" sz="2000" b="1" dirty="0" smtClean="0">
                <a:solidFill>
                  <a:srgbClr val="6600CC"/>
                </a:solidFill>
                <a:latin typeface="Arial" charset="0"/>
              </a:rPr>
              <a:t>to </a:t>
            </a:r>
            <a:r>
              <a:rPr lang="en-US" sz="2000" b="1" dirty="0">
                <a:solidFill>
                  <a:srgbClr val="6600CC"/>
                </a:solidFill>
                <a:latin typeface="Arial" charset="0"/>
              </a:rPr>
              <a:t>emphasize a point</a:t>
            </a:r>
            <a:r>
              <a:rPr lang="en-US" sz="2000" b="1" dirty="0" smtClean="0">
                <a:solidFill>
                  <a:srgbClr val="6600CC"/>
                </a:solidFill>
                <a:latin typeface="Arial" charset="0"/>
              </a:rPr>
              <a:t>.</a:t>
            </a:r>
          </a:p>
          <a:p>
            <a:pPr marL="342900" indent="-342900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6600CC"/>
                </a:solidFill>
                <a:latin typeface="Arial" charset="0"/>
              </a:rPr>
              <a:t>But avoid gratuitous* special effects.</a:t>
            </a:r>
            <a:endParaRPr lang="en-US" sz="2000" dirty="0">
              <a:solidFill>
                <a:srgbClr val="0000FF"/>
              </a:solidFill>
              <a:latin typeface="Arial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402771"/>
            <a:ext cx="1623759" cy="173355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4232158"/>
            <a:ext cx="3178629" cy="207339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743700" y="5997772"/>
            <a:ext cx="1447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rgbClr val="6600CC"/>
                </a:solidFill>
                <a:latin typeface="Arial" charset="0"/>
              </a:rPr>
              <a:t>*Look it up!</a:t>
            </a:r>
            <a:endParaRPr lang="en-US" sz="1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61257" y="304800"/>
            <a:ext cx="8839200" cy="685800"/>
          </a:xfrm>
        </p:spPr>
        <p:txBody>
          <a:bodyPr/>
          <a:lstStyle/>
          <a:p>
            <a:r>
              <a:rPr lang="en-US" sz="4000" b="1" dirty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Planning</a:t>
            </a: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990600" y="1676400"/>
            <a:ext cx="7086600" cy="363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342900" indent="-342900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000" b="1" dirty="0">
                <a:solidFill>
                  <a:srgbClr val="6600FF"/>
                </a:solidFill>
                <a:latin typeface="Arial" charset="0"/>
              </a:rPr>
              <a:t>Check the location of the room, so you can arrive on time. </a:t>
            </a:r>
          </a:p>
          <a:p>
            <a:pPr marL="342900" indent="-342900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000" b="1" dirty="0">
                <a:solidFill>
                  <a:srgbClr val="6600FF"/>
                </a:solidFill>
                <a:latin typeface="Arial" charset="0"/>
              </a:rPr>
              <a:t>Arrive 10 minutes before the session begins.</a:t>
            </a:r>
          </a:p>
          <a:p>
            <a:pPr marL="342900" indent="-342900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000" b="1" dirty="0">
                <a:solidFill>
                  <a:srgbClr val="6600FF"/>
                </a:solidFill>
                <a:latin typeface="Arial" charset="0"/>
              </a:rPr>
              <a:t>Set up your PowerPoint and test it. The audience doesn’t want to watch you download it from e-mail</a:t>
            </a:r>
            <a:r>
              <a:rPr lang="en-US" sz="2000" b="1" dirty="0" smtClean="0">
                <a:solidFill>
                  <a:srgbClr val="6600FF"/>
                </a:solidFill>
                <a:latin typeface="Arial" charset="0"/>
              </a:rPr>
              <a:t>.</a:t>
            </a:r>
            <a:endParaRPr lang="en-US" sz="2000" b="1" dirty="0" smtClean="0">
              <a:solidFill>
                <a:srgbClr val="6600CC"/>
              </a:solidFill>
              <a:latin typeface="Arial" charset="0"/>
            </a:endParaRPr>
          </a:p>
          <a:p>
            <a:pPr marL="342900" indent="-342900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6600CC"/>
                </a:solidFill>
                <a:latin typeface="Arial" charset="0"/>
              </a:rPr>
              <a:t>Have </a:t>
            </a:r>
            <a:r>
              <a:rPr lang="en-US" sz="2000" b="1" dirty="0">
                <a:solidFill>
                  <a:srgbClr val="6600CC"/>
                </a:solidFill>
                <a:latin typeface="Arial" charset="0"/>
              </a:rPr>
              <a:t>backup slides with more detail, just in </a:t>
            </a:r>
            <a:r>
              <a:rPr lang="en-US" sz="2000" b="1" dirty="0" smtClean="0">
                <a:solidFill>
                  <a:srgbClr val="6600CC"/>
                </a:solidFill>
                <a:latin typeface="Arial" charset="0"/>
              </a:rPr>
              <a:t>case.</a:t>
            </a:r>
          </a:p>
          <a:p>
            <a:pPr marL="342900" indent="-342900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6600CC"/>
                </a:solidFill>
                <a:latin typeface="Arial" charset="0"/>
              </a:rPr>
              <a:t>Find </a:t>
            </a:r>
            <a:r>
              <a:rPr lang="en-US" sz="2000" b="1" dirty="0">
                <a:solidFill>
                  <a:srgbClr val="6600CC"/>
                </a:solidFill>
                <a:latin typeface="Arial" charset="0"/>
              </a:rPr>
              <a:t>out the likely attendance and prepare enough handouts. </a:t>
            </a:r>
          </a:p>
          <a:p>
            <a:pPr marL="342900" indent="-342900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6600CC"/>
                </a:solidFill>
                <a:latin typeface="Arial" charset="0"/>
              </a:rPr>
              <a:t>Rehearse </a:t>
            </a:r>
            <a:r>
              <a:rPr lang="en-US" sz="2000" b="1" dirty="0">
                <a:solidFill>
                  <a:srgbClr val="6600CC"/>
                </a:solidFill>
                <a:latin typeface="Arial" charset="0"/>
              </a:rPr>
              <a:t>to get the timing right (don’t go too long</a:t>
            </a:r>
            <a:r>
              <a:rPr lang="en-US" sz="2000" b="1" dirty="0" smtClean="0">
                <a:solidFill>
                  <a:srgbClr val="6600CC"/>
                </a:solidFill>
                <a:latin typeface="Arial" charset="0"/>
              </a:rPr>
              <a:t>).</a:t>
            </a:r>
            <a:endParaRPr lang="en-US" sz="2000" b="1" dirty="0">
              <a:solidFill>
                <a:srgbClr val="6600CC"/>
              </a:solidFill>
              <a:latin typeface="Arial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1" y="76200"/>
            <a:ext cx="1676400" cy="16478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z="4000" b="1" dirty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Common Errors</a:t>
            </a: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1066800" y="1391888"/>
            <a:ext cx="7239000" cy="3077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b="1" dirty="0" smtClean="0">
              <a:solidFill>
                <a:srgbClr val="6600FF"/>
              </a:solidFill>
              <a:latin typeface="Arial" charset="0"/>
            </a:endParaRPr>
          </a:p>
          <a:p>
            <a:pPr marL="342900" indent="-342900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000" b="1" dirty="0">
                <a:solidFill>
                  <a:srgbClr val="6600CC"/>
                </a:solidFill>
                <a:latin typeface="Arial" charset="0"/>
              </a:rPr>
              <a:t>Many presenters speak too rapidly — partly because they are nervous, and partly because they think it makes them look smarter.  </a:t>
            </a:r>
          </a:p>
          <a:p>
            <a:pPr marL="342900" indent="-342900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000" b="1" dirty="0">
                <a:solidFill>
                  <a:srgbClr val="6600CC"/>
                </a:solidFill>
                <a:latin typeface="Arial" charset="0"/>
              </a:rPr>
              <a:t>Don’t overestimate what your audience knows. Don’t skip the background and definitions. </a:t>
            </a:r>
          </a:p>
          <a:p>
            <a:pPr marL="342900" indent="-342900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6600CC"/>
                </a:solidFill>
                <a:latin typeface="Arial" charset="0"/>
              </a:rPr>
              <a:t>If the audience has </a:t>
            </a:r>
            <a:r>
              <a:rPr lang="en-US" sz="2000" b="1" dirty="0">
                <a:solidFill>
                  <a:srgbClr val="6600CC"/>
                </a:solidFill>
                <a:latin typeface="Arial" charset="0"/>
              </a:rPr>
              <a:t>only a vague idea what you are talking </a:t>
            </a:r>
            <a:r>
              <a:rPr lang="en-US" sz="2000" b="1" dirty="0" smtClean="0">
                <a:solidFill>
                  <a:srgbClr val="6600CC"/>
                </a:solidFill>
                <a:latin typeface="Arial" charset="0"/>
              </a:rPr>
              <a:t>about, they’ll start texting.  </a:t>
            </a:r>
            <a:r>
              <a:rPr lang="en-US" sz="2000" b="1" dirty="0">
                <a:solidFill>
                  <a:srgbClr val="6600CC"/>
                </a:solidFill>
                <a:latin typeface="Arial" charset="0"/>
              </a:rPr>
              <a:t>Give them a break!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4600865"/>
            <a:ext cx="1490663" cy="1973619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 bwMode="auto">
          <a:xfrm>
            <a:off x="914400" y="4876800"/>
            <a:ext cx="2629581" cy="1524000"/>
          </a:xfrm>
          <a:prstGeom prst="wedgeRoundRectCallout">
            <a:avLst>
              <a:gd name="adj1" fmla="val 91870"/>
              <a:gd name="adj2" fmla="val -46914"/>
              <a:gd name="adj3" fmla="val 16667"/>
            </a:avLst>
          </a:prstGeom>
          <a:solidFill>
            <a:schemeClr val="bg1">
              <a:lumMod val="9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 smtClean="0">
                <a:solidFill>
                  <a:srgbClr val="FF0000"/>
                </a:solidFill>
              </a:rPr>
              <a:t>…. And so the </a:t>
            </a:r>
            <a:r>
              <a:rPr lang="en-US" sz="1800" dirty="0" err="1" smtClean="0">
                <a:solidFill>
                  <a:srgbClr val="FF0000"/>
                </a:solidFill>
              </a:rPr>
              <a:t>flogixter</a:t>
            </a:r>
            <a:r>
              <a:rPr lang="en-US" sz="1800" dirty="0" smtClean="0">
                <a:solidFill>
                  <a:srgbClr val="FF0000"/>
                </a:solidFill>
              </a:rPr>
              <a:t> effect conduces a torsional </a:t>
            </a:r>
            <a:r>
              <a:rPr lang="en-US" sz="1800" dirty="0" err="1" smtClean="0">
                <a:solidFill>
                  <a:srgbClr val="FF0000"/>
                </a:solidFill>
              </a:rPr>
              <a:t>confundium</a:t>
            </a:r>
            <a:r>
              <a:rPr lang="en-US" sz="1800" dirty="0" smtClean="0">
                <a:solidFill>
                  <a:srgbClr val="FF0000"/>
                </a:solidFill>
              </a:rPr>
              <a:t> on the inflection point. Any questions?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z="4000" b="1" dirty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Timing</a:t>
            </a: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1066800" y="1752600"/>
            <a:ext cx="693420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342900" indent="-342900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6600FF"/>
                </a:solidFill>
                <a:latin typeface="Arial" charset="0"/>
              </a:rPr>
              <a:t>Slow </a:t>
            </a:r>
            <a:r>
              <a:rPr lang="en-US" sz="2000" b="1" dirty="0">
                <a:solidFill>
                  <a:srgbClr val="6600FF"/>
                </a:solidFill>
                <a:latin typeface="Arial" charset="0"/>
              </a:rPr>
              <a:t>down!  It will make you less nervous.  </a:t>
            </a:r>
            <a:endParaRPr lang="en-US" sz="2000" b="1" dirty="0" smtClean="0">
              <a:solidFill>
                <a:srgbClr val="6600FF"/>
              </a:solidFill>
              <a:latin typeface="Arial" charset="0"/>
            </a:endParaRPr>
          </a:p>
          <a:p>
            <a:pPr marL="342900" indent="-342900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6600FF"/>
                </a:solidFill>
                <a:latin typeface="Arial" charset="0"/>
              </a:rPr>
              <a:t>Take </a:t>
            </a:r>
            <a:r>
              <a:rPr lang="en-US" sz="2000" b="1" dirty="0">
                <a:solidFill>
                  <a:srgbClr val="6600FF"/>
                </a:solidFill>
                <a:latin typeface="Arial" charset="0"/>
              </a:rPr>
              <a:t>a little time to introduce </a:t>
            </a:r>
            <a:r>
              <a:rPr lang="en-US" sz="2000" b="1" dirty="0" smtClean="0">
                <a:solidFill>
                  <a:srgbClr val="6600FF"/>
                </a:solidFill>
                <a:latin typeface="Arial" charset="0"/>
              </a:rPr>
              <a:t>yourself</a:t>
            </a:r>
          </a:p>
          <a:p>
            <a:pPr marL="342900" indent="-342900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6600FF"/>
                </a:solidFill>
                <a:latin typeface="Arial" charset="0"/>
              </a:rPr>
              <a:t>Make </a:t>
            </a:r>
            <a:r>
              <a:rPr lang="en-US" sz="2000" b="1" dirty="0">
                <a:solidFill>
                  <a:srgbClr val="6600FF"/>
                </a:solidFill>
                <a:latin typeface="Arial" charset="0"/>
              </a:rPr>
              <a:t>the first minute count. </a:t>
            </a:r>
            <a:endParaRPr lang="en-US" sz="2000" b="1" dirty="0" smtClean="0">
              <a:solidFill>
                <a:srgbClr val="6600FF"/>
              </a:solidFill>
              <a:latin typeface="Arial" charset="0"/>
            </a:endParaRPr>
          </a:p>
          <a:p>
            <a:pPr marL="342900" indent="-342900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6600FF"/>
                </a:solidFill>
                <a:latin typeface="Arial" charset="0"/>
              </a:rPr>
              <a:t>If </a:t>
            </a:r>
            <a:r>
              <a:rPr lang="en-US" sz="2000" b="1" dirty="0">
                <a:solidFill>
                  <a:srgbClr val="6600FF"/>
                </a:solidFill>
                <a:latin typeface="Arial" charset="0"/>
              </a:rPr>
              <a:t>you finish early, invite audience questions. They like this opportunity,</a:t>
            </a:r>
          </a:p>
          <a:p>
            <a:pPr marL="342900" indent="-342900">
              <a:spcBef>
                <a:spcPct val="50000"/>
              </a:spcBef>
              <a:buFont typeface="Arial" pitchFamily="34" charset="0"/>
              <a:buChar char="•"/>
            </a:pPr>
            <a:endParaRPr lang="en-US" sz="2000" b="1" dirty="0" smtClean="0">
              <a:solidFill>
                <a:srgbClr val="6600FF"/>
              </a:solidFill>
              <a:latin typeface="Arial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275" y="4419600"/>
            <a:ext cx="2747963" cy="16950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z="4000" b="1" dirty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Visualize Your Audience</a:t>
            </a: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1143000" y="1752600"/>
            <a:ext cx="6705600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342900" indent="-342900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6600FF"/>
                </a:solidFill>
                <a:latin typeface="Arial" charset="0"/>
              </a:rPr>
              <a:t>Explain </a:t>
            </a:r>
            <a:r>
              <a:rPr lang="en-US" sz="2000" b="1" dirty="0">
                <a:solidFill>
                  <a:srgbClr val="6600FF"/>
                </a:solidFill>
                <a:latin typeface="Arial" charset="0"/>
              </a:rPr>
              <a:t>what you are trying to do.  The audience will appreciate it.  </a:t>
            </a:r>
            <a:endParaRPr lang="en-US" sz="2000" b="1" dirty="0" smtClean="0">
              <a:solidFill>
                <a:srgbClr val="6600FF"/>
              </a:solidFill>
              <a:latin typeface="Arial" charset="0"/>
            </a:endParaRPr>
          </a:p>
          <a:p>
            <a:pPr marL="342900" indent="-342900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6600FF"/>
                </a:solidFill>
                <a:latin typeface="Arial" charset="0"/>
              </a:rPr>
              <a:t>Don’t skip key definitions, but don’t </a:t>
            </a:r>
            <a:r>
              <a:rPr lang="en-US" sz="2000" b="1" dirty="0">
                <a:solidFill>
                  <a:srgbClr val="6600FF"/>
                </a:solidFill>
                <a:latin typeface="Arial" charset="0"/>
              </a:rPr>
              <a:t>bury them in detail</a:t>
            </a:r>
            <a:r>
              <a:rPr lang="en-US" sz="2000" b="1" dirty="0" smtClean="0">
                <a:solidFill>
                  <a:srgbClr val="6600FF"/>
                </a:solidFill>
                <a:latin typeface="Arial" charset="0"/>
              </a:rPr>
              <a:t>. Strike a balance.</a:t>
            </a:r>
          </a:p>
          <a:p>
            <a:pPr marL="342900" indent="-342900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000" b="1" dirty="0">
                <a:solidFill>
                  <a:srgbClr val="6600CC"/>
                </a:solidFill>
                <a:latin typeface="Arial" charset="0"/>
              </a:rPr>
              <a:t>Don’t bore yourself by reading your slides</a:t>
            </a:r>
            <a:r>
              <a:rPr lang="en-US" sz="2000" b="1" dirty="0" smtClean="0">
                <a:solidFill>
                  <a:srgbClr val="6600CC"/>
                </a:solidFill>
                <a:latin typeface="Arial" charset="0"/>
              </a:rPr>
              <a:t>.</a:t>
            </a:r>
            <a:endParaRPr lang="en-US" sz="2000" b="1" dirty="0">
              <a:solidFill>
                <a:srgbClr val="6600FF"/>
              </a:solidFill>
              <a:latin typeface="Arial" charset="0"/>
            </a:endParaRPr>
          </a:p>
          <a:p>
            <a:pPr marL="342900" indent="-342900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6600FF"/>
                </a:solidFill>
                <a:latin typeface="Arial" charset="0"/>
              </a:rPr>
              <a:t>If </a:t>
            </a:r>
            <a:r>
              <a:rPr lang="en-US" sz="2000" b="1" dirty="0">
                <a:solidFill>
                  <a:srgbClr val="6600FF"/>
                </a:solidFill>
                <a:latin typeface="Arial" charset="0"/>
              </a:rPr>
              <a:t>you had problems in doing the analysis, it’s OK to say so.  The audience will </a:t>
            </a:r>
            <a:r>
              <a:rPr lang="en-US" sz="2000" b="1" dirty="0" smtClean="0">
                <a:solidFill>
                  <a:srgbClr val="6600FF"/>
                </a:solidFill>
                <a:latin typeface="Arial" charset="0"/>
              </a:rPr>
              <a:t>sympathize.</a:t>
            </a:r>
          </a:p>
          <a:p>
            <a:pPr marL="342900" indent="-342900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000" b="1" dirty="0">
                <a:solidFill>
                  <a:srgbClr val="6600FF"/>
                </a:solidFill>
                <a:latin typeface="Arial" charset="0"/>
              </a:rPr>
              <a:t>Don't apologize for incomplete results. </a:t>
            </a:r>
            <a:r>
              <a:rPr lang="en-US" sz="2000" b="1" dirty="0" smtClean="0">
                <a:solidFill>
                  <a:srgbClr val="6600FF"/>
                </a:solidFill>
                <a:latin typeface="Arial" charset="0"/>
              </a:rPr>
              <a:t>It </a:t>
            </a:r>
            <a:r>
              <a:rPr lang="en-US" sz="2000" b="1" dirty="0">
                <a:solidFill>
                  <a:srgbClr val="6600FF"/>
                </a:solidFill>
                <a:latin typeface="Arial" charset="0"/>
              </a:rPr>
              <a:t>is okay to say, "work is </a:t>
            </a:r>
            <a:r>
              <a:rPr lang="en-US" sz="2000" b="1" dirty="0" smtClean="0">
                <a:solidFill>
                  <a:srgbClr val="6600FF"/>
                </a:solidFill>
                <a:latin typeface="Arial" charset="0"/>
              </a:rPr>
              <a:t>ongoing</a:t>
            </a:r>
            <a:r>
              <a:rPr lang="en-US" sz="2000" b="1" dirty="0">
                <a:solidFill>
                  <a:srgbClr val="6600FF"/>
                </a:solidFill>
                <a:latin typeface="Arial" charset="0"/>
              </a:rPr>
              <a:t>".</a:t>
            </a:r>
          </a:p>
          <a:p>
            <a:pPr marL="342900" indent="-342900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000" b="1" dirty="0">
                <a:solidFill>
                  <a:srgbClr val="6600CC"/>
                </a:solidFill>
                <a:latin typeface="Arial" charset="0"/>
              </a:rPr>
              <a:t>Refer the audience to the written report for details.</a:t>
            </a:r>
          </a:p>
          <a:p>
            <a:pPr marL="342900" indent="-342900">
              <a:spcBef>
                <a:spcPct val="50000"/>
              </a:spcBef>
              <a:buFont typeface="Arial" pitchFamily="34" charset="0"/>
              <a:buChar char="•"/>
            </a:pPr>
            <a:endParaRPr lang="en-US" sz="2000" dirty="0">
              <a:solidFill>
                <a:srgbClr val="0000FF"/>
              </a:solidFill>
              <a:latin typeface="Arial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0" y="535395"/>
            <a:ext cx="1595438" cy="11845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z="4000" b="1" dirty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Slide Preparation</a:t>
            </a:r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1023257" y="2743200"/>
            <a:ext cx="716280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342900" indent="-342900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000" b="1" dirty="0">
                <a:solidFill>
                  <a:srgbClr val="6600FF"/>
                </a:solidFill>
                <a:latin typeface="Arial" charset="0"/>
              </a:rPr>
              <a:t>Simple fonts like Sans Serif and Arial are easier to read than fancier ones like Times Roman.</a:t>
            </a:r>
          </a:p>
          <a:p>
            <a:pPr marL="342900" indent="-342900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000" b="1" dirty="0">
                <a:solidFill>
                  <a:srgbClr val="6600FF"/>
                </a:solidFill>
                <a:latin typeface="Arial" charset="0"/>
              </a:rPr>
              <a:t>Use dark letters on light (or transparent) backgrounds or light letters (yellow or white) on a dark background (e.g., dark blue).</a:t>
            </a:r>
          </a:p>
          <a:p>
            <a:pPr marL="342900" indent="-342900"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6600FF"/>
                </a:solidFill>
                <a:latin typeface="Arial" charset="0"/>
              </a:rPr>
              <a:t>Try </a:t>
            </a:r>
            <a:r>
              <a:rPr lang="en-US" sz="2000" b="1" dirty="0">
                <a:solidFill>
                  <a:srgbClr val="6600FF"/>
                </a:solidFill>
                <a:latin typeface="Arial" charset="0"/>
              </a:rPr>
              <a:t>built-in </a:t>
            </a:r>
            <a:r>
              <a:rPr lang="en-US" sz="2000" b="1" dirty="0" smtClean="0">
                <a:solidFill>
                  <a:srgbClr val="6600FF"/>
                </a:solidFill>
                <a:latin typeface="Arial" charset="0"/>
              </a:rPr>
              <a:t>PowerPoint themes</a:t>
            </a:r>
            <a:r>
              <a:rPr lang="en-US" sz="2000" b="1" dirty="0">
                <a:solidFill>
                  <a:srgbClr val="6600FF"/>
                </a:solidFill>
                <a:latin typeface="Arial" charset="0"/>
              </a:rPr>
              <a:t>, but you can </a:t>
            </a:r>
            <a:r>
              <a:rPr lang="en-US" sz="2000" b="1" dirty="0" smtClean="0">
                <a:solidFill>
                  <a:srgbClr val="6600FF"/>
                </a:solidFill>
                <a:latin typeface="Arial" charset="0"/>
              </a:rPr>
              <a:t>“do </a:t>
            </a:r>
            <a:r>
              <a:rPr lang="en-US" sz="2000" b="1" dirty="0">
                <a:solidFill>
                  <a:srgbClr val="6600FF"/>
                </a:solidFill>
                <a:latin typeface="Arial" charset="0"/>
              </a:rPr>
              <a:t>it </a:t>
            </a:r>
            <a:r>
              <a:rPr lang="en-US" sz="2000" b="1" dirty="0" smtClean="0">
                <a:solidFill>
                  <a:srgbClr val="6600FF"/>
                </a:solidFill>
                <a:latin typeface="Arial" charset="0"/>
              </a:rPr>
              <a:t>your way” </a:t>
            </a:r>
            <a:r>
              <a:rPr lang="en-US" sz="2000" b="1" dirty="0">
                <a:solidFill>
                  <a:srgbClr val="6600FF"/>
                </a:solidFill>
                <a:latin typeface="Arial" charset="0"/>
              </a:rPr>
              <a:t>if local business culture permits it.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7676" y="1184565"/>
            <a:ext cx="1666875" cy="13191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381000"/>
            <a:ext cx="8915400" cy="685800"/>
          </a:xfrm>
        </p:spPr>
        <p:txBody>
          <a:bodyPr/>
          <a:lstStyle/>
          <a:p>
            <a:r>
              <a:rPr lang="en-US" sz="4000" b="1" dirty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When Finished</a:t>
            </a: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903514" y="1981200"/>
            <a:ext cx="73152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342900" lvl="0" indent="-342900">
              <a:spcBef>
                <a:spcPts val="1200"/>
              </a:spcBef>
              <a:buFont typeface="Arial" pitchFamily="34" charset="0"/>
              <a:buChar char="•"/>
            </a:pPr>
            <a:r>
              <a:rPr lang="en-US" sz="2000" b="1" dirty="0">
                <a:solidFill>
                  <a:srgbClr val="6600FF"/>
                </a:solidFill>
                <a:latin typeface="Arial" charset="0"/>
              </a:rPr>
              <a:t>Thank the audience for their attention</a:t>
            </a:r>
            <a:r>
              <a:rPr lang="en-US" sz="2000" b="1" dirty="0" smtClean="0">
                <a:solidFill>
                  <a:srgbClr val="6600FF"/>
                </a:solidFill>
                <a:latin typeface="Arial" charset="0"/>
              </a:rPr>
              <a:t>.</a:t>
            </a:r>
          </a:p>
          <a:p>
            <a:pPr marL="342900" lvl="0" indent="-342900">
              <a:spcBef>
                <a:spcPts val="1200"/>
              </a:spcBef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6600FF"/>
                </a:solidFill>
                <a:latin typeface="Arial" charset="0"/>
              </a:rPr>
              <a:t>Gather </a:t>
            </a:r>
            <a:r>
              <a:rPr lang="en-US" sz="2000" b="1" dirty="0">
                <a:solidFill>
                  <a:srgbClr val="6600FF"/>
                </a:solidFill>
                <a:latin typeface="Arial" charset="0"/>
              </a:rPr>
              <a:t>you materials and move off quickly to allow the next presenter to prepare. </a:t>
            </a:r>
            <a:endParaRPr lang="en-US" sz="2000" b="1" dirty="0" smtClean="0">
              <a:solidFill>
                <a:srgbClr val="6600FF"/>
              </a:solidFill>
              <a:latin typeface="Arial" charset="0"/>
            </a:endParaRPr>
          </a:p>
          <a:p>
            <a:pPr marL="342900" indent="-342900">
              <a:spcBef>
                <a:spcPts val="1200"/>
              </a:spcBef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6600FF"/>
                </a:solidFill>
                <a:latin typeface="Arial" charset="0"/>
              </a:rPr>
              <a:t>Stay </a:t>
            </a:r>
            <a:r>
              <a:rPr lang="en-US" sz="2000" b="1" dirty="0">
                <a:solidFill>
                  <a:srgbClr val="6600FF"/>
                </a:solidFill>
                <a:latin typeface="Arial" charset="0"/>
              </a:rPr>
              <a:t>for the entire meeting, and be available afterward for people to ask you questions.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800" y="4343400"/>
            <a:ext cx="2667000" cy="14355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3">
      <a:dk1>
        <a:srgbClr val="000000"/>
      </a:dk1>
      <a:lt1>
        <a:srgbClr val="FFFFCC"/>
      </a:lt1>
      <a:dk2>
        <a:srgbClr val="808000"/>
      </a:dk2>
      <a:lt2>
        <a:srgbClr val="666633"/>
      </a:lt2>
      <a:accent1>
        <a:srgbClr val="339933"/>
      </a:accent1>
      <a:accent2>
        <a:srgbClr val="800000"/>
      </a:accent2>
      <a:accent3>
        <a:srgbClr val="FFFFE2"/>
      </a:accent3>
      <a:accent4>
        <a:srgbClr val="000000"/>
      </a:accent4>
      <a:accent5>
        <a:srgbClr val="ADCAAD"/>
      </a:accent5>
      <a:accent6>
        <a:srgbClr val="730000"/>
      </a:accent6>
      <a:hlink>
        <a:srgbClr val="0033CC"/>
      </a:hlink>
      <a:folHlink>
        <a:srgbClr val="FFCC66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1425</TotalTime>
  <Words>626</Words>
  <Application>Microsoft Office PowerPoint</Application>
  <PresentationFormat>On-screen Show (4:3)</PresentationFormat>
  <Paragraphs>60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Default Design</vt:lpstr>
      <vt:lpstr>Oral Presentations</vt:lpstr>
      <vt:lpstr>Tips on Oral Reports</vt:lpstr>
      <vt:lpstr>Effective Visuals</vt:lpstr>
      <vt:lpstr>Planning</vt:lpstr>
      <vt:lpstr>Common Errors</vt:lpstr>
      <vt:lpstr>Timing</vt:lpstr>
      <vt:lpstr>Visualize Your Audience</vt:lpstr>
      <vt:lpstr>Slide Preparation</vt:lpstr>
      <vt:lpstr>When Finished</vt:lpstr>
      <vt:lpstr>Summary</vt:lpstr>
    </vt:vector>
  </TitlesOfParts>
  <Company>The McGraw-Hill Companies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Oral Presdentations</dc:title>
  <dc:subject>Appendix I - Business Reports</dc:subject>
  <dc:creator>David P. Doane</dc:creator>
  <dc:description>Copyright (c) 2016 by McGraw-Hill.  This material is intended solely for educational use by purchasers of Doane/Seward 5e. It may not be copied or resold.</dc:description>
  <cp:lastModifiedBy>Blythe</cp:lastModifiedBy>
  <cp:revision>87</cp:revision>
  <dcterms:created xsi:type="dcterms:W3CDTF">2000-08-22T13:07:54Z</dcterms:created>
  <dcterms:modified xsi:type="dcterms:W3CDTF">2013-08-09T17:37:54Z</dcterms:modified>
</cp:coreProperties>
</file>