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338" r:id="rId3"/>
    <p:sldId id="334" r:id="rId4"/>
    <p:sldId id="336" r:id="rId5"/>
    <p:sldId id="333" r:id="rId6"/>
    <p:sldId id="335" r:id="rId7"/>
    <p:sldId id="332" r:id="rId8"/>
    <p:sldId id="264" r:id="rId9"/>
    <p:sldId id="323" r:id="rId10"/>
    <p:sldId id="265" r:id="rId11"/>
    <p:sldId id="258" r:id="rId12"/>
    <p:sldId id="343" r:id="rId13"/>
    <p:sldId id="257" r:id="rId14"/>
    <p:sldId id="340" r:id="rId15"/>
    <p:sldId id="339" r:id="rId16"/>
    <p:sldId id="322" r:id="rId17"/>
    <p:sldId id="259" r:id="rId18"/>
    <p:sldId id="342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FF"/>
    <a:srgbClr val="FFCC66"/>
    <a:srgbClr val="9933FF"/>
    <a:srgbClr val="6699FF"/>
    <a:srgbClr val="996633"/>
    <a:srgbClr val="FF99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652" autoAdjust="0"/>
    <p:restoredTop sz="90929"/>
  </p:normalViewPr>
  <p:slideViewPr>
    <p:cSldViewPr>
      <p:cViewPr varScale="1">
        <p:scale>
          <a:sx n="93" d="100"/>
          <a:sy n="93" d="100"/>
        </p:scale>
        <p:origin x="-4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D17D6-BE5F-4C7C-B8E3-6F6AFB748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859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2BC80-FDB0-4B10-BD2B-FB62D25183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177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7CA88-42FB-4A3E-83D3-2185B7D0B1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46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C6194-0E30-447B-BB7C-F9C1C8BDC5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6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DB80A-7F86-4BF8-863D-D7B5BD1A4A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430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6338C-337F-4DD3-B87A-2A4458B3B0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08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7D00A-4B19-417F-ACAF-C939D06674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861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D7023-6124-42D1-B0F3-A01902BA4D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36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6FA232-8DED-4E16-9D87-CF0918184B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97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6DCFA-C8AF-4C21-98B0-D5F3C30528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7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7080B4-1B09-42F9-A863-47FC06DE77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288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0F910C3-18F4-4049-90A7-2B211B0722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057400" y="1600200"/>
            <a:ext cx="5105400" cy="22860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</a:t>
            </a:r>
            <a:b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Test for Independence</a:t>
            </a:r>
            <a:endParaRPr lang="en-US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Text Box 8"/>
          <p:cNvSpPr txBox="1">
            <a:spLocks noChangeArrowheads="1"/>
          </p:cNvSpPr>
          <p:nvPr/>
        </p:nvSpPr>
        <p:spPr bwMode="auto">
          <a:xfrm>
            <a:off x="457200" y="5562600"/>
            <a:ext cx="8458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>
                <a:solidFill>
                  <a:srgbClr val="003399"/>
                </a:solidFill>
              </a:rPr>
              <a:t>Copyright (c) 2016 by The McGraw-Hill Companies.  This material is intended solely for educational purposes by licensed users of</a:t>
            </a:r>
            <a:r>
              <a:rPr lang="en-US" sz="1600" b="1" i="1">
                <a:solidFill>
                  <a:schemeClr val="tx2"/>
                </a:solidFill>
              </a:rPr>
              <a:t> </a:t>
            </a:r>
            <a:r>
              <a:rPr lang="en-US" sz="1600" b="1" i="1">
                <a:solidFill>
                  <a:srgbClr val="0000FF"/>
                </a:solidFill>
              </a:rPr>
              <a:t>Learning</a:t>
            </a:r>
            <a:r>
              <a:rPr lang="en-US" sz="1600" b="1" i="1">
                <a:solidFill>
                  <a:srgbClr val="FF0000"/>
                </a:solidFill>
              </a:rPr>
              <a:t>Stats</a:t>
            </a:r>
            <a:r>
              <a:rPr lang="en-US" sz="1600" b="1" i="1">
                <a:solidFill>
                  <a:srgbClr val="003399"/>
                </a:solidFill>
              </a:rPr>
              <a:t>.  It may not be copied or resold for profit.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Category Definitions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09600" y="1600200"/>
            <a:ext cx="80772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dirty="0"/>
              <a:t>A chi-square test requires that both variables be categorical.  In this example, Variable 1 is already categorical.  Variable 2 is numerical but its values can be grouped into </a:t>
            </a:r>
            <a:r>
              <a:rPr lang="en-US" i="1" dirty="0"/>
              <a:t>k</a:t>
            </a:r>
            <a:r>
              <a:rPr lang="en-US" dirty="0"/>
              <a:t> categories (</a:t>
            </a:r>
            <a:r>
              <a:rPr lang="en-US" i="1" dirty="0"/>
              <a:t>k</a:t>
            </a:r>
            <a:r>
              <a:rPr lang="en-US" dirty="0"/>
              <a:t>=4 in this illustration).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Variable 1   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Cafeteria-style health plan?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1: Yes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2: No</a:t>
            </a:r>
          </a:p>
          <a:p>
            <a:pPr>
              <a:spcBef>
                <a:spcPct val="50000"/>
              </a:spcBef>
              <a:defRPr/>
            </a:pPr>
            <a:r>
              <a:rPr lang="en-US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Variable 2   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Number of employees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1: Under 250 employees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2: 250 to 499 employees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3: 500 to 9,999 employees</a:t>
            </a:r>
          </a:p>
          <a:p>
            <a:pPr>
              <a:defRPr/>
            </a:pPr>
            <a:r>
              <a:rPr lang="en-US" sz="2000" dirty="0">
                <a:solidFill>
                  <a:schemeClr val="accent2"/>
                </a:solidFill>
                <a:latin typeface="Arial" charset="0"/>
              </a:rPr>
              <a:t>	Group 4: 10,000+ employees</a:t>
            </a:r>
          </a:p>
        </p:txBody>
      </p:sp>
      <p:pic>
        <p:nvPicPr>
          <p:cNvPr id="2" name="Picture 6" descr="Woodcut Medical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263" y="4114800"/>
            <a:ext cx="1633537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Contingency Table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86000" y="3352800"/>
          <a:ext cx="4660902" cy="2146902"/>
        </p:xfrm>
        <a:graphic>
          <a:graphicData uri="http://schemas.openxmlformats.org/drawingml/2006/table">
            <a:tbl>
              <a:tblPr/>
              <a:tblGrid>
                <a:gridCol w="777348"/>
                <a:gridCol w="669029"/>
                <a:gridCol w="726374"/>
                <a:gridCol w="735932"/>
                <a:gridCol w="669029"/>
                <a:gridCol w="586197"/>
                <a:gridCol w="496993"/>
              </a:tblGrid>
              <a:tr h="19234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800000"/>
                          </a:solidFill>
                          <a:effectLst/>
                          <a:latin typeface="Arial"/>
                        </a:rPr>
                        <a:t>Observed</a:t>
                      </a:r>
                      <a:r>
                        <a:rPr lang="en-US" sz="1200" b="1" i="0" u="none" strike="noStrike" baseline="0" dirty="0" smtClean="0">
                          <a:solidFill>
                            <a:srgbClr val="800000"/>
                          </a:solidFill>
                          <a:effectLst/>
                          <a:latin typeface="Arial"/>
                        </a:rPr>
                        <a:t> Frequency</a:t>
                      </a:r>
                      <a:endParaRPr lang="en-US" sz="1200" b="1" i="0" u="none" strike="noStrike" dirty="0">
                        <a:solidFill>
                          <a:srgbClr val="8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23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&lt; 250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250 to 499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500 to 9,999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10,000 +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Row Total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 Cafe Plan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2165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202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101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79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2547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Cafe Plan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548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38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34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673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Col Total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2713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255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139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113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3220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34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800000"/>
                          </a:solidFill>
                          <a:effectLst/>
                          <a:latin typeface="Arial"/>
                        </a:rPr>
                        <a:t>Expected Frequency</a:t>
                      </a:r>
                      <a:endParaRPr lang="en-US" sz="1200" b="1" i="0" u="none" strike="noStrike" dirty="0">
                        <a:solidFill>
                          <a:srgbClr val="8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4232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&lt; 250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250 to 499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500 to 9,999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10,000 +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/>
                        </a:rPr>
                        <a:t>Row Total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No Cafe Plan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2146.0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201.7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109.9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89.4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2547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Cafe Plan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567.0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53.3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29.1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23.6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673</a:t>
                      </a:r>
                    </a:p>
                  </a:txBody>
                  <a:tcPr marL="9525" marR="9525" marT="952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87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Col Total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2713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255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/>
                        </a:rPr>
                        <a:t>139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/>
                        </a:rPr>
                        <a:t>113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effectLst/>
                          <a:latin typeface="Arial"/>
                        </a:rPr>
                        <a:t>3220</a:t>
                      </a: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379" name="Text Box 4"/>
          <p:cNvSpPr txBox="1">
            <a:spLocks noChangeArrowheads="1"/>
          </p:cNvSpPr>
          <p:nvPr/>
        </p:nvSpPr>
        <p:spPr bwMode="auto">
          <a:xfrm>
            <a:off x="838200" y="1295400"/>
            <a:ext cx="7696200" cy="163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/>
              <a:t>Response frequencies from a questionnaire that was mailed to municipal government personnel directors nationwide, yielding 3,220 replies:</a:t>
            </a:r>
          </a:p>
          <a:p>
            <a:pPr>
              <a:spcBef>
                <a:spcPct val="50000"/>
              </a:spcBef>
            </a:pPr>
            <a:endParaRPr lang="en-US" sz="1200"/>
          </a:p>
          <a:p>
            <a:pPr>
              <a:spcBef>
                <a:spcPct val="50000"/>
              </a:spcBef>
            </a:pPr>
            <a:r>
              <a:rPr lang="en-US" sz="1400" b="1">
                <a:latin typeface="Arial" charset="0"/>
              </a:rPr>
              <a:t>		Variable 1    </a:t>
            </a:r>
            <a:r>
              <a:rPr lang="en-US" sz="1400" b="1">
                <a:solidFill>
                  <a:srgbClr val="A50021"/>
                </a:solidFill>
                <a:latin typeface="Arial" charset="0"/>
              </a:rPr>
              <a:t>Cafeteria-style health plan (y/n)</a:t>
            </a:r>
          </a:p>
          <a:p>
            <a:pPr>
              <a:spcBef>
                <a:spcPct val="50000"/>
              </a:spcBef>
            </a:pPr>
            <a:r>
              <a:rPr lang="en-US" sz="1400" b="1">
                <a:latin typeface="Arial" charset="0"/>
              </a:rPr>
              <a:t>		Variable 2    </a:t>
            </a:r>
            <a:r>
              <a:rPr lang="en-US" sz="1400" b="1">
                <a:solidFill>
                  <a:srgbClr val="A50021"/>
                </a:solidFill>
                <a:latin typeface="Arial" charset="0"/>
              </a:rPr>
              <a:t>Number of employees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Excel</a:t>
            </a:r>
          </a:p>
        </p:txBody>
      </p:sp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19263"/>
            <a:ext cx="6194425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Excel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5" y="2105025"/>
            <a:ext cx="561975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</a:t>
            </a:r>
            <a:r>
              <a:rPr lang="en-US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MegaStat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7439025" cy="411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438400"/>
            <a:ext cx="4437063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</a:t>
            </a:r>
            <a:r>
              <a:rPr lang="en-US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MegaStat</a:t>
            </a:r>
            <a:endParaRPr 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6387" name="Picture 3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209800"/>
            <a:ext cx="6180138" cy="33067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454150"/>
            <a:ext cx="5641975" cy="471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Minitab</a:t>
            </a:r>
          </a:p>
        </p:txBody>
      </p:sp>
      <p:sp>
        <p:nvSpPr>
          <p:cNvPr id="17412" name="Text Box 8"/>
          <p:cNvSpPr txBox="1">
            <a:spLocks noChangeArrowheads="1"/>
          </p:cNvSpPr>
          <p:nvPr/>
        </p:nvSpPr>
        <p:spPr bwMode="auto">
          <a:xfrm>
            <a:off x="7162800" y="4876800"/>
            <a:ext cx="13716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>
                <a:solidFill>
                  <a:srgbClr val="FF0000"/>
                </a:solidFill>
              </a:rPr>
              <a:t>You must input the table frequencies into Minitab.</a:t>
            </a:r>
          </a:p>
        </p:txBody>
      </p:sp>
      <p:sp>
        <p:nvSpPr>
          <p:cNvPr id="17413" name="Line 9"/>
          <p:cNvSpPr>
            <a:spLocks noChangeShapeType="1"/>
          </p:cNvSpPr>
          <p:nvPr/>
        </p:nvSpPr>
        <p:spPr bwMode="auto">
          <a:xfrm flipH="1" flipV="1">
            <a:off x="3424238" y="5226050"/>
            <a:ext cx="3738562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741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538" y="2379663"/>
            <a:ext cx="2176462" cy="208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Chi-Square Test: Minitab</a:t>
            </a:r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4992688" cy="32194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543800" cy="457200"/>
          </a:xfrm>
        </p:spPr>
        <p:txBody>
          <a:bodyPr/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Why Chi-Square?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2438400" y="1828800"/>
            <a:ext cx="53340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 When you have frequencies.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 Works well with survey data.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 Makes very few assumptions.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/>
              <a:t>  Easy to understand and explain.   </a:t>
            </a:r>
          </a:p>
        </p:txBody>
      </p:sp>
      <p:pic>
        <p:nvPicPr>
          <p:cNvPr id="19460" name="Picture 6" descr="j019538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495800"/>
            <a:ext cx="179546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609600"/>
            <a:ext cx="7467600" cy="16002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Test for Independence</a:t>
            </a:r>
            <a:b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of Classification</a:t>
            </a:r>
          </a:p>
        </p:txBody>
      </p:sp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1219200" y="2497138"/>
            <a:ext cx="65532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/>
              <a:t>The chi-square test for independence, developed by Karl Pearson (1857-1936) measures the association between two variables </a:t>
            </a:r>
            <a:r>
              <a:rPr lang="en-US" i="1"/>
              <a:t>A</a:t>
            </a:r>
            <a:r>
              <a:rPr lang="en-US"/>
              <a:t> and </a:t>
            </a:r>
            <a:r>
              <a:rPr lang="en-US" i="1"/>
              <a:t>B</a:t>
            </a:r>
            <a:r>
              <a:rPr lang="en-US"/>
              <a:t> which are cross-tabulated into a </a:t>
            </a:r>
            <a:r>
              <a:rPr lang="en-US" i="1">
                <a:solidFill>
                  <a:srgbClr val="C00000"/>
                </a:solidFill>
              </a:rPr>
              <a:t>contingency table</a:t>
            </a:r>
            <a:r>
              <a:rPr lang="en-US">
                <a:solidFill>
                  <a:srgbClr val="C00000"/>
                </a:solidFill>
              </a:rPr>
              <a:t> </a:t>
            </a:r>
            <a:r>
              <a:rPr lang="en-US"/>
              <a:t>of observed frequencies with </a:t>
            </a:r>
            <a:r>
              <a:rPr lang="en-US" i="1"/>
              <a:t>r</a:t>
            </a:r>
            <a:r>
              <a:rPr lang="en-US"/>
              <a:t> rows and </a:t>
            </a:r>
            <a:r>
              <a:rPr lang="en-US" i="1"/>
              <a:t>c</a:t>
            </a:r>
            <a:r>
              <a:rPr lang="en-US"/>
              <a:t> columns, giving </a:t>
            </a:r>
            <a:r>
              <a:rPr lang="en-US" i="1"/>
              <a:t>rc</a:t>
            </a:r>
            <a:r>
              <a:rPr lang="en-US"/>
              <a:t> cells.  Each cell shows the frequency of co-occurrence of data pairs that fall into the particular category defined by the row and column heading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Contingency Table Format</a:t>
            </a:r>
          </a:p>
        </p:txBody>
      </p:sp>
      <p:graphicFrame>
        <p:nvGraphicFramePr>
          <p:cNvPr id="84025" name="Group 57"/>
          <p:cNvGraphicFramePr>
            <a:graphicFrameLocks noGrp="1"/>
          </p:cNvGraphicFramePr>
          <p:nvPr/>
        </p:nvGraphicFramePr>
        <p:xfrm>
          <a:off x="381000" y="1371600"/>
          <a:ext cx="8305800" cy="4697444"/>
        </p:xfrm>
        <a:graphic>
          <a:graphicData uri="http://schemas.openxmlformats.org/drawingml/2006/table">
            <a:tbl>
              <a:tblPr/>
              <a:tblGrid>
                <a:gridCol w="1524000"/>
                <a:gridCol w="847725"/>
                <a:gridCol w="1209675"/>
                <a:gridCol w="1263650"/>
                <a:gridCol w="742950"/>
                <a:gridCol w="1270000"/>
                <a:gridCol w="1447800"/>
              </a:tblGrid>
              <a:tr h="45718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Variable </a:t>
                      </a: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36"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Variable </a:t>
                      </a: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Row Total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8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2400" b="0" i="1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17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2400" b="0" i="1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56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…</a:t>
                      </a: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1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1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2400" b="0" i="1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r>
                        <a:rPr kumimoji="0" lang="en-US" sz="2400" b="0" i="1" u="none" strike="noStrike" cap="none" normalizeH="0" baseline="-30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61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Col Total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2400" b="0" i="1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16" marB="45716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6" name="Text Box 55"/>
          <p:cNvSpPr txBox="1">
            <a:spLocks noChangeArrowheads="1"/>
          </p:cNvSpPr>
          <p:nvPr/>
        </p:nvSpPr>
        <p:spPr bwMode="auto">
          <a:xfrm>
            <a:off x="1219200" y="6019800"/>
            <a:ext cx="746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where </a:t>
            </a:r>
            <a:r>
              <a:rPr lang="en-US" i="1"/>
              <a:t>f</a:t>
            </a:r>
            <a:r>
              <a:rPr lang="en-US" i="1" baseline="-25000"/>
              <a:t>jk</a:t>
            </a:r>
            <a:r>
              <a:rPr lang="en-US"/>
              <a:t> = number of observations in row </a:t>
            </a:r>
            <a:r>
              <a:rPr lang="en-US" i="1"/>
              <a:t>j</a:t>
            </a:r>
            <a:r>
              <a:rPr lang="en-US"/>
              <a:t>, column </a:t>
            </a:r>
            <a:r>
              <a:rPr lang="en-US" i="1"/>
              <a:t>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Example: 3x3 Contingency Table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752600" y="5334000"/>
            <a:ext cx="6054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2000" i="1"/>
              <a:t>H</a:t>
            </a:r>
            <a:r>
              <a:rPr lang="en-US" sz="2000" baseline="-25000"/>
              <a:t>0</a:t>
            </a:r>
            <a:r>
              <a:rPr lang="en-US" sz="2000"/>
              <a:t>: Political view is independent of parent dominance</a:t>
            </a:r>
          </a:p>
          <a:p>
            <a:r>
              <a:rPr lang="en-US" sz="2000" i="1"/>
              <a:t>H</a:t>
            </a:r>
            <a:r>
              <a:rPr lang="en-US" sz="2000" baseline="-25000"/>
              <a:t>1</a:t>
            </a:r>
            <a:r>
              <a:rPr lang="en-US" sz="2000"/>
              <a:t>: Political view is not independent of parent dominance</a:t>
            </a:r>
          </a:p>
        </p:txBody>
      </p:sp>
      <p:graphicFrame>
        <p:nvGraphicFramePr>
          <p:cNvPr id="86310" name="Group 294"/>
          <p:cNvGraphicFramePr>
            <a:graphicFrameLocks noGrp="1"/>
          </p:cNvGraphicFramePr>
          <p:nvPr/>
        </p:nvGraphicFramePr>
        <p:xfrm>
          <a:off x="1676400" y="2286000"/>
          <a:ext cx="5867400" cy="2897190"/>
        </p:xfrm>
        <a:graphic>
          <a:graphicData uri="http://schemas.openxmlformats.org/drawingml/2006/table">
            <a:tbl>
              <a:tblPr/>
              <a:tblGrid>
                <a:gridCol w="1812925"/>
                <a:gridCol w="1077913"/>
                <a:gridCol w="1055687"/>
                <a:gridCol w="938213"/>
                <a:gridCol w="982662"/>
              </a:tblGrid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Dominant Parent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Political Views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Mother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Neither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Father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Row Total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Liberal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Middle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Conservative (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Column Total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9413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Source: 20-question survey (see 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Learning</a:t>
                      </a: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Stats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).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61" name="Rectangle 295"/>
          <p:cNvSpPr>
            <a:spLocks noChangeArrowheads="1"/>
          </p:cNvSpPr>
          <p:nvPr/>
        </p:nvSpPr>
        <p:spPr bwMode="auto">
          <a:xfrm>
            <a:off x="2819400" y="1782763"/>
            <a:ext cx="35052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1800">
                <a:cs typeface="Times New Roman" pitchFamily="18" charset="0"/>
              </a:rPr>
              <a:t>Survey of 159 statistics students.</a:t>
            </a:r>
            <a:endParaRPr lang="en-US" sz="1800"/>
          </a:p>
        </p:txBody>
      </p:sp>
      <p:pic>
        <p:nvPicPr>
          <p:cNvPr id="5162" name="Picture 42" descr="C:\Users\Blythe\AppData\Local\Microsoft\Windows\Temporary Internet Files\Content.IE5\R4EI3ZLO\MP9003847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400" y="1101725"/>
            <a:ext cx="7112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6858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2x2 Contingency Table</a:t>
            </a:r>
          </a:p>
        </p:txBody>
      </p:sp>
      <p:sp>
        <p:nvSpPr>
          <p:cNvPr id="6147" name="Rectangle 288"/>
          <p:cNvSpPr>
            <a:spLocks noChangeArrowheads="1"/>
          </p:cNvSpPr>
          <p:nvPr/>
        </p:nvSpPr>
        <p:spPr bwMode="auto">
          <a:xfrm>
            <a:off x="2141538" y="2487613"/>
            <a:ext cx="4781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sz="1800">
                <a:cs typeface="Times New Roman" pitchFamily="18" charset="0"/>
              </a:rPr>
              <a:t>Should Non-Instrument Rated Pilots Fly at Night?</a:t>
            </a:r>
            <a:endParaRPr lang="en-US" sz="1800"/>
          </a:p>
        </p:txBody>
      </p:sp>
      <p:graphicFrame>
        <p:nvGraphicFramePr>
          <p:cNvPr id="83397" name="Group 453"/>
          <p:cNvGraphicFramePr>
            <a:graphicFrameLocks noGrp="1"/>
          </p:cNvGraphicFramePr>
          <p:nvPr/>
        </p:nvGraphicFramePr>
        <p:xfrm>
          <a:off x="1752600" y="3124200"/>
          <a:ext cx="5791200" cy="1524000"/>
        </p:xfrm>
        <a:graphic>
          <a:graphicData uri="http://schemas.openxmlformats.org/drawingml/2006/table">
            <a:tbl>
              <a:tblPr/>
              <a:tblGrid>
                <a:gridCol w="1222375"/>
                <a:gridCol w="1628775"/>
                <a:gridCol w="1546225"/>
                <a:gridCol w="1393825"/>
              </a:tblGrid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Opinion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Experienced Pilots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General Public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Row Total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Yes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No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Column Total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44475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Source: Siena College Research Institute. Used with permission. 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73" name="Rectangle 454"/>
          <p:cNvSpPr>
            <a:spLocks noChangeArrowheads="1"/>
          </p:cNvSpPr>
          <p:nvPr/>
        </p:nvSpPr>
        <p:spPr bwMode="auto">
          <a:xfrm>
            <a:off x="2124075" y="5029200"/>
            <a:ext cx="495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sz="1800" i="1"/>
              <a:t>H</a:t>
            </a:r>
            <a:r>
              <a:rPr lang="en-US" sz="1800" baseline="-25000"/>
              <a:t>0</a:t>
            </a:r>
            <a:r>
              <a:rPr lang="en-US" sz="1800"/>
              <a:t>: Opinion is independent of aviation expertise</a:t>
            </a:r>
          </a:p>
          <a:p>
            <a:r>
              <a:rPr lang="en-US" sz="1800" i="1"/>
              <a:t>H</a:t>
            </a:r>
            <a:r>
              <a:rPr lang="en-US" sz="1800" baseline="-25000"/>
              <a:t>1</a:t>
            </a:r>
            <a:r>
              <a:rPr lang="en-US" sz="1800"/>
              <a:t>: Opinion is not independent of aviation expertise</a:t>
            </a:r>
          </a:p>
        </p:txBody>
      </p:sp>
      <p:pic>
        <p:nvPicPr>
          <p:cNvPr id="6174" name="Picture 455" descr="Learning to Fly 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219200"/>
            <a:ext cx="942975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66800" y="228600"/>
            <a:ext cx="5486400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Test for Independence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66800" y="5410200"/>
            <a:ext cx="6324600" cy="9144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dist="107763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/>
              <a:t>Both variables must be categorical.  For example, variable </a:t>
            </a:r>
            <a:r>
              <a:rPr lang="en-US" sz="1600" i="1"/>
              <a:t>A</a:t>
            </a:r>
            <a:r>
              <a:rPr lang="en-US" sz="1600"/>
              <a:t> might be a binary variable </a:t>
            </a:r>
            <a:r>
              <a:rPr lang="en-US" sz="1600" i="1">
                <a:solidFill>
                  <a:srgbClr val="C00000"/>
                </a:solidFill>
              </a:rPr>
              <a:t>Male/Female</a:t>
            </a:r>
            <a:r>
              <a:rPr lang="en-US" sz="1600"/>
              <a:t> with 2 categories and variable </a:t>
            </a:r>
            <a:r>
              <a:rPr lang="en-US" sz="1600" i="1"/>
              <a:t>B</a:t>
            </a:r>
            <a:r>
              <a:rPr lang="en-US" sz="1600"/>
              <a:t> might represent classification </a:t>
            </a:r>
            <a:r>
              <a:rPr lang="en-US" sz="1600" i="1">
                <a:solidFill>
                  <a:srgbClr val="C00000"/>
                </a:solidFill>
              </a:rPr>
              <a:t>Hourly/Administrative/Executive</a:t>
            </a:r>
            <a:r>
              <a:rPr lang="en-US" sz="1600"/>
              <a:t> with 3 categories.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85800" y="2133600"/>
            <a:ext cx="4800600" cy="167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latin typeface="Arial" charset="0"/>
              </a:rPr>
              <a:t>Null hypothesis</a:t>
            </a:r>
            <a:endParaRPr lang="en-US" b="1" baseline="-25000">
              <a:solidFill>
                <a:srgbClr val="A50021"/>
              </a:solidFill>
              <a:latin typeface="Arial" charset="0"/>
            </a:endParaRPr>
          </a:p>
          <a:p>
            <a:pPr>
              <a:lnSpc>
                <a:spcPct val="110000"/>
              </a:lnSpc>
            </a:pPr>
            <a:r>
              <a:rPr lang="en-US" sz="2000"/>
              <a:t>Variable </a:t>
            </a:r>
            <a:r>
              <a:rPr lang="en-US" sz="2000" i="1"/>
              <a:t>A</a:t>
            </a:r>
            <a:r>
              <a:rPr lang="en-US" sz="2000"/>
              <a:t> is independent of variable </a:t>
            </a:r>
            <a:r>
              <a:rPr lang="en-US" sz="2000" i="1"/>
              <a:t>B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chemeClr val="accent2"/>
                </a:solidFill>
                <a:latin typeface="Arial" charset="0"/>
              </a:rPr>
              <a:t>Alternative hypothesis</a:t>
            </a:r>
            <a:endParaRPr lang="en-US" b="1" baseline="-25000">
              <a:solidFill>
                <a:srgbClr val="A50021"/>
              </a:solidFill>
              <a:latin typeface="Arial" charset="0"/>
            </a:endParaRPr>
          </a:p>
          <a:p>
            <a:pPr>
              <a:lnSpc>
                <a:spcPct val="110000"/>
              </a:lnSpc>
            </a:pPr>
            <a:r>
              <a:rPr lang="en-US" sz="2000"/>
              <a:t>Variable </a:t>
            </a:r>
            <a:r>
              <a:rPr lang="en-US" sz="2000" i="1"/>
              <a:t>A</a:t>
            </a:r>
            <a:r>
              <a:rPr lang="en-US" sz="2000"/>
              <a:t> is not independent of variable </a:t>
            </a:r>
            <a:r>
              <a:rPr lang="en-US" sz="2000" i="1"/>
              <a:t>B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5105400" y="1219200"/>
            <a:ext cx="3657600" cy="3124200"/>
          </a:xfrm>
          <a:prstGeom prst="cloudCallout">
            <a:avLst>
              <a:gd name="adj1" fmla="val -62056"/>
              <a:gd name="adj2" fmla="val 77380"/>
            </a:avLst>
          </a:prstGeom>
          <a:solidFill>
            <a:srgbClr val="FFCC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600" i="1">
                <a:solidFill>
                  <a:srgbClr val="A50021"/>
                </a:solidFill>
              </a:rPr>
              <a:t>But ...</a:t>
            </a:r>
            <a:r>
              <a:rPr lang="en-US" sz="1600"/>
              <a:t> </a:t>
            </a:r>
          </a:p>
          <a:p>
            <a:pPr algn="ctr"/>
            <a:r>
              <a:rPr lang="en-US" sz="1600"/>
              <a:t>A numerical variable may be transformed into categories.  For example, </a:t>
            </a:r>
            <a:r>
              <a:rPr lang="en-US" sz="1600" i="1">
                <a:solidFill>
                  <a:srgbClr val="C00000"/>
                </a:solidFill>
              </a:rPr>
              <a:t>Salary</a:t>
            </a:r>
            <a:r>
              <a:rPr lang="en-US" sz="1600">
                <a:solidFill>
                  <a:srgbClr val="C00000"/>
                </a:solidFill>
              </a:rPr>
              <a:t> </a:t>
            </a:r>
            <a:r>
              <a:rPr lang="en-US" sz="1600"/>
              <a:t>could be classified into 3 groups:</a:t>
            </a:r>
          </a:p>
          <a:p>
            <a:pPr algn="ctr"/>
            <a:r>
              <a:rPr lang="en-US" sz="1600" i="1">
                <a:solidFill>
                  <a:srgbClr val="C00000"/>
                </a:solidFill>
              </a:rPr>
              <a:t>Under 25K</a:t>
            </a:r>
          </a:p>
          <a:p>
            <a:pPr algn="ctr"/>
            <a:r>
              <a:rPr lang="en-US" sz="1600" i="1">
                <a:solidFill>
                  <a:srgbClr val="C00000"/>
                </a:solidFill>
              </a:rPr>
              <a:t>25K to 50K</a:t>
            </a:r>
          </a:p>
          <a:p>
            <a:pPr algn="ctr"/>
            <a:r>
              <a:rPr lang="en-US" sz="1600" i="1">
                <a:solidFill>
                  <a:srgbClr val="C00000"/>
                </a:solidFill>
              </a:rPr>
              <a:t>50K and Ove</a:t>
            </a:r>
            <a:r>
              <a:rPr lang="en-US" sz="1600" i="1">
                <a:solidFill>
                  <a:srgbClr val="0000FF"/>
                </a:solidFill>
              </a:rPr>
              <a:t>r</a:t>
            </a:r>
            <a:r>
              <a:rPr lang="en-US" sz="1600"/>
              <a:t>.</a:t>
            </a:r>
          </a:p>
        </p:txBody>
      </p:sp>
      <p:pic>
        <p:nvPicPr>
          <p:cNvPr id="7174" name="Picture 6" descr="C:\Users\doane\AppData\Local\Microsoft\Windows\Temporary Internet Files\Content.IE5\3LZK3CY3\MM900323763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1460500"/>
            <a:ext cx="9429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Test Statistic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762000" y="2930525"/>
            <a:ext cx="7848600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where</a:t>
            </a:r>
          </a:p>
          <a:p>
            <a:pPr>
              <a:spcBef>
                <a:spcPct val="50000"/>
              </a:spcBef>
            </a:pPr>
            <a:r>
              <a:rPr lang="en-US" i="1"/>
              <a:t>f</a:t>
            </a:r>
            <a:r>
              <a:rPr lang="en-US" i="1" baseline="-25000"/>
              <a:t>jk</a:t>
            </a:r>
            <a:r>
              <a:rPr lang="en-US"/>
              <a:t> = the observed frequency in row </a:t>
            </a:r>
            <a:r>
              <a:rPr lang="en-US" i="1"/>
              <a:t>j</a:t>
            </a:r>
            <a:r>
              <a:rPr lang="en-US"/>
              <a:t> and column </a:t>
            </a:r>
            <a:r>
              <a:rPr lang="en-US" i="1"/>
              <a:t>k</a:t>
            </a:r>
          </a:p>
          <a:p>
            <a:pPr>
              <a:spcBef>
                <a:spcPct val="50000"/>
              </a:spcBef>
            </a:pPr>
            <a:r>
              <a:rPr lang="en-US" i="1"/>
              <a:t>e</a:t>
            </a:r>
            <a:r>
              <a:rPr lang="en-US" i="1" baseline="-25000"/>
              <a:t>jk</a:t>
            </a:r>
            <a:r>
              <a:rPr lang="en-US"/>
              <a:t> = the expected frequency in row </a:t>
            </a:r>
            <a:r>
              <a:rPr lang="en-US" i="1"/>
              <a:t>j</a:t>
            </a:r>
            <a:r>
              <a:rPr lang="en-US"/>
              <a:t> and column </a:t>
            </a:r>
            <a:r>
              <a:rPr lang="en-US" i="1"/>
              <a:t>k</a:t>
            </a:r>
            <a:r>
              <a:rPr lang="en-US"/>
              <a:t> if </a:t>
            </a:r>
            <a:r>
              <a:rPr lang="en-US" i="1"/>
              <a:t>H</a:t>
            </a:r>
            <a:r>
              <a:rPr lang="en-US" baseline="-25000"/>
              <a:t>0</a:t>
            </a:r>
            <a:r>
              <a:rPr lang="en-US"/>
              <a:t> is true</a:t>
            </a:r>
          </a:p>
          <a:p>
            <a:pPr>
              <a:spcBef>
                <a:spcPct val="50000"/>
              </a:spcBef>
            </a:pPr>
            <a:r>
              <a:rPr lang="en-US"/>
              <a:t>For an </a:t>
            </a:r>
            <a:r>
              <a:rPr lang="en-US" i="1"/>
              <a:t>r</a:t>
            </a:r>
            <a:r>
              <a:rPr lang="en-US"/>
              <a:t> </a:t>
            </a:r>
            <a:r>
              <a:rPr lang="en-US">
                <a:sym typeface="Symbol" pitchFamily="18" charset="2"/>
              </a:rPr>
              <a:t></a:t>
            </a:r>
            <a:r>
              <a:rPr lang="en-US"/>
              <a:t> </a:t>
            </a:r>
            <a:r>
              <a:rPr lang="en-US" i="1"/>
              <a:t>c</a:t>
            </a:r>
            <a:r>
              <a:rPr lang="en-US"/>
              <a:t> contingency table we use d.f. = (</a:t>
            </a:r>
            <a:r>
              <a:rPr lang="en-US" i="1"/>
              <a:t>r</a:t>
            </a:r>
            <a:r>
              <a:rPr lang="en-US"/>
              <a:t>-1)(</a:t>
            </a:r>
            <a:r>
              <a:rPr lang="en-US" i="1"/>
              <a:t>c</a:t>
            </a:r>
            <a:r>
              <a:rPr lang="en-US"/>
              <a:t>-1)</a:t>
            </a: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2971800" y="5511800"/>
            <a:ext cx="4038600" cy="10636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1800" b="1" i="1">
                <a:solidFill>
                  <a:srgbClr val="C00000"/>
                </a:solidFill>
              </a:rPr>
              <a:t>But …</a:t>
            </a:r>
          </a:p>
          <a:p>
            <a:pPr>
              <a:spcBef>
                <a:spcPct val="50000"/>
              </a:spcBef>
            </a:pPr>
            <a:r>
              <a:rPr lang="en-US" sz="1800"/>
              <a:t>For a valid test, </a:t>
            </a:r>
            <a:r>
              <a:rPr lang="en-US" sz="1800" i="1"/>
              <a:t>e</a:t>
            </a:r>
            <a:r>
              <a:rPr lang="en-US" sz="1800" i="1" baseline="-25000"/>
              <a:t>jk</a:t>
            </a:r>
            <a:r>
              <a:rPr lang="en-US" sz="1800"/>
              <a:t> should not be too small.  Cochran's Rule suggests </a:t>
            </a:r>
            <a:r>
              <a:rPr lang="en-US" sz="1800" i="1"/>
              <a:t>e</a:t>
            </a:r>
            <a:r>
              <a:rPr lang="en-US" sz="1800" i="1" baseline="-25000"/>
              <a:t>jk</a:t>
            </a:r>
            <a:r>
              <a:rPr lang="en-US" sz="1800"/>
              <a:t> </a:t>
            </a:r>
            <a:r>
              <a:rPr lang="en-US" sz="1800">
                <a:sym typeface="Symbol" pitchFamily="18" charset="2"/>
              </a:rPr>
              <a:t></a:t>
            </a:r>
            <a:r>
              <a:rPr lang="en-US" sz="1800"/>
              <a:t> 5.</a:t>
            </a:r>
          </a:p>
        </p:txBody>
      </p:sp>
      <p:pic>
        <p:nvPicPr>
          <p:cNvPr id="8197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524000"/>
            <a:ext cx="3657600" cy="142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13" descr="C:\Users\doane\AppData\Local\Microsoft\Windows\Temporary Internet Files\Content.IE5\9VDX54H9\MC900431529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545138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Example: Health Plans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219200" y="5181600"/>
            <a:ext cx="70104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/>
              <a:t>See  R. W. Perry and N. J. Cayer, "Cafeteria Style Health Plans in Municipal Government," </a:t>
            </a:r>
            <a:r>
              <a:rPr lang="en-US" sz="1600" i="1"/>
              <a:t>Public Personnel Management</a:t>
            </a:r>
            <a:r>
              <a:rPr lang="en-US" sz="1600"/>
              <a:t>, V. 28, N. 1, 107-117.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38200" y="1828800"/>
            <a:ext cx="7696200" cy="249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/>
              <a:t>A questionnaire was mailed to 7,135 municipal government personnel directors nationwide, yielding 3,220 replies:</a:t>
            </a:r>
          </a:p>
          <a:p>
            <a:pPr>
              <a:spcBef>
                <a:spcPct val="50000"/>
              </a:spcBef>
            </a:pPr>
            <a:endParaRPr lang="en-US"/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Variable 1    </a:t>
            </a:r>
            <a:r>
              <a:rPr lang="en-US" b="1">
                <a:solidFill>
                  <a:srgbClr val="A50021"/>
                </a:solidFill>
                <a:latin typeface="Arial" charset="0"/>
              </a:rPr>
              <a:t>Cafeteria-style health plan (y/n)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Arial" charset="0"/>
              </a:rPr>
              <a:t>Variable 2    </a:t>
            </a:r>
            <a:r>
              <a:rPr lang="en-US" b="1">
                <a:solidFill>
                  <a:srgbClr val="A50021"/>
                </a:solidFill>
                <a:latin typeface="Arial" charset="0"/>
              </a:rPr>
              <a:t>Number of employees</a:t>
            </a:r>
          </a:p>
        </p:txBody>
      </p:sp>
      <p:pic>
        <p:nvPicPr>
          <p:cNvPr id="9221" name="Picture 5" descr="Woodcut Medical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073400"/>
            <a:ext cx="15240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Health Plans: Hypotheses</a:t>
            </a:r>
          </a:p>
        </p:txBody>
      </p:sp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1524000" y="2057400"/>
            <a:ext cx="6172200" cy="276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A50021"/>
                </a:solidFill>
                <a:latin typeface="Arial" charset="0"/>
              </a:rPr>
              <a:t>Null hypothesis</a:t>
            </a:r>
          </a:p>
          <a:p>
            <a:pPr lvl="1">
              <a:lnSpc>
                <a:spcPct val="110000"/>
              </a:lnSpc>
            </a:pPr>
            <a:r>
              <a:rPr lang="en-US" i="1"/>
              <a:t>H</a:t>
            </a:r>
            <a:r>
              <a:rPr lang="en-US" baseline="-25000"/>
              <a:t>0</a:t>
            </a:r>
            <a:r>
              <a:rPr lang="en-US"/>
              <a:t>: Cafeteria health plan is independent of organization size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A50021"/>
                </a:solidFill>
                <a:latin typeface="Arial" charset="0"/>
              </a:rPr>
              <a:t>Alternative hypothesis</a:t>
            </a:r>
          </a:p>
          <a:p>
            <a:pPr lvl="1">
              <a:lnSpc>
                <a:spcPct val="110000"/>
              </a:lnSpc>
            </a:pPr>
            <a:r>
              <a:rPr lang="en-US" i="1"/>
              <a:t>H</a:t>
            </a:r>
            <a:r>
              <a:rPr lang="en-US" baseline="-25000"/>
              <a:t>1</a:t>
            </a:r>
            <a:r>
              <a:rPr lang="en-US"/>
              <a:t>: Cafeteria health plan is not independent of organization size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TC101859868[[fn=Thermal]]</Template>
  <TotalTime>851</TotalTime>
  <Words>761</Words>
  <Application>Microsoft Office PowerPoint</Application>
  <PresentationFormat>On-screen Show (4:3)</PresentationFormat>
  <Paragraphs>201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Chi-Square Test for Independence</vt:lpstr>
      <vt:lpstr>Test for Independence of Classification</vt:lpstr>
      <vt:lpstr>Contingency Table Format</vt:lpstr>
      <vt:lpstr>Example: 3x3 Contingency Table</vt:lpstr>
      <vt:lpstr>2x2 Contingency Table</vt:lpstr>
      <vt:lpstr>Test for Independence</vt:lpstr>
      <vt:lpstr>Test Statistic</vt:lpstr>
      <vt:lpstr>Example: Health Plans</vt:lpstr>
      <vt:lpstr>Health Plans: Hypotheses</vt:lpstr>
      <vt:lpstr>Category Definitions</vt:lpstr>
      <vt:lpstr>Contingency Table</vt:lpstr>
      <vt:lpstr>Chi-Square Test: Excel</vt:lpstr>
      <vt:lpstr>Chi-Square Test: Excel</vt:lpstr>
      <vt:lpstr>Chi-Square Test: MegaStat</vt:lpstr>
      <vt:lpstr>Chi-Square Test: MegaStat</vt:lpstr>
      <vt:lpstr>Chi-Square Test: Minitab</vt:lpstr>
      <vt:lpstr>Chi-Square Test: Minitab</vt:lpstr>
      <vt:lpstr>Why Chi-Square?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Chi-Square Tests</dc:title>
  <dc:subject>Chapte 15 - Chi-Square Tests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66</cp:revision>
  <dcterms:created xsi:type="dcterms:W3CDTF">2000-08-22T13:07:54Z</dcterms:created>
  <dcterms:modified xsi:type="dcterms:W3CDTF">2013-08-13T14:34:18Z</dcterms:modified>
</cp:coreProperties>
</file>